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72" r:id="rId2"/>
    <p:sldId id="362" r:id="rId3"/>
    <p:sldId id="308" r:id="rId4"/>
    <p:sldId id="256" r:id="rId5"/>
    <p:sldId id="275" r:id="rId6"/>
    <p:sldId id="288" r:id="rId7"/>
    <p:sldId id="309" r:id="rId8"/>
    <p:sldId id="311" r:id="rId9"/>
    <p:sldId id="278" r:id="rId10"/>
    <p:sldId id="292" r:id="rId11"/>
    <p:sldId id="363" r:id="rId12"/>
    <p:sldId id="312" r:id="rId13"/>
    <p:sldId id="313" r:id="rId14"/>
    <p:sldId id="280" r:id="rId15"/>
    <p:sldId id="364" r:id="rId16"/>
    <p:sldId id="318" r:id="rId17"/>
    <p:sldId id="366" r:id="rId18"/>
    <p:sldId id="346" r:id="rId19"/>
    <p:sldId id="279" r:id="rId20"/>
    <p:sldId id="315" r:id="rId21"/>
    <p:sldId id="282" r:id="rId22"/>
    <p:sldId id="283" r:id="rId23"/>
    <p:sldId id="284" r:id="rId24"/>
    <p:sldId id="285" r:id="rId25"/>
    <p:sldId id="286" r:id="rId26"/>
    <p:sldId id="321" r:id="rId27"/>
    <p:sldId id="323" r:id="rId28"/>
    <p:sldId id="263" r:id="rId29"/>
    <p:sldId id="264" r:id="rId30"/>
    <p:sldId id="326" r:id="rId31"/>
    <p:sldId id="287" r:id="rId32"/>
    <p:sldId id="365" r:id="rId33"/>
    <p:sldId id="324" r:id="rId34"/>
    <p:sldId id="325" r:id="rId35"/>
    <p:sldId id="359" r:id="rId36"/>
    <p:sldId id="289" r:id="rId37"/>
    <p:sldId id="327" r:id="rId38"/>
    <p:sldId id="298" r:id="rId39"/>
    <p:sldId id="306" r:id="rId40"/>
    <p:sldId id="299" r:id="rId41"/>
    <p:sldId id="345" r:id="rId42"/>
    <p:sldId id="353" r:id="rId43"/>
    <p:sldId id="354" r:id="rId44"/>
    <p:sldId id="355" r:id="rId45"/>
    <p:sldId id="356" r:id="rId46"/>
    <p:sldId id="357" r:id="rId47"/>
    <p:sldId id="302" r:id="rId48"/>
    <p:sldId id="304" r:id="rId49"/>
    <p:sldId id="290" r:id="rId50"/>
    <p:sldId id="330" r:id="rId51"/>
    <p:sldId id="331" r:id="rId52"/>
    <p:sldId id="332" r:id="rId53"/>
    <p:sldId id="334" r:id="rId54"/>
    <p:sldId id="361" r:id="rId55"/>
    <p:sldId id="335" r:id="rId56"/>
    <p:sldId id="336" r:id="rId57"/>
    <p:sldId id="337" r:id="rId58"/>
    <p:sldId id="338" r:id="rId59"/>
    <p:sldId id="339" r:id="rId60"/>
    <p:sldId id="342" r:id="rId61"/>
    <p:sldId id="341" r:id="rId62"/>
    <p:sldId id="358" r:id="rId63"/>
    <p:sldId id="344" r:id="rId64"/>
    <p:sldId id="343" r:id="rId65"/>
    <p:sldId id="291" r:id="rId66"/>
    <p:sldId id="294" r:id="rId67"/>
    <p:sldId id="340" r:id="rId68"/>
    <p:sldId id="360" r:id="rId69"/>
    <p:sldId id="348" r:id="rId70"/>
    <p:sldId id="349" r:id="rId71"/>
    <p:sldId id="350" r:id="rId72"/>
    <p:sldId id="351" r:id="rId73"/>
    <p:sldId id="352" r:id="rId74"/>
    <p:sldId id="347" r:id="rId7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10" autoAdjust="0"/>
  </p:normalViewPr>
  <p:slideViewPr>
    <p:cSldViewPr snapToGrid="0">
      <p:cViewPr varScale="1">
        <p:scale>
          <a:sx n="65" d="100"/>
          <a:sy n="65" d="100"/>
        </p:scale>
        <p:origin x="69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Presupuesto 2023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9.4958005249343877E-2"/>
                  <c:y val="0.15670785943423737"/>
                </c:manualLayout>
              </c:layout>
              <c:tx>
                <c:rich>
                  <a:bodyPr/>
                  <a:lstStyle/>
                  <a:p>
                    <a:fld id="{49066923-8552-4CFF-80A6-44D42E89D665}" type="VALUE">
                      <a:rPr lang="en-US"/>
                      <a:pPr/>
                      <a:t>[VALOR]</a:t>
                    </a:fld>
                    <a:endParaRPr lang="en-US" baseline="0"/>
                  </a:p>
                  <a:p>
                    <a:r>
                      <a:rPr lang="en-US" baseline="0"/>
                      <a:t> </a:t>
                    </a:r>
                    <a:fld id="{017C610F-7255-4921-8409-7FEB318616E3}" type="PERCENTAGE">
                      <a:rPr lang="en-US" baseline="0"/>
                      <a:pPr/>
                      <a:t>[PORCENTAJE]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351E9A6B-9CE3-4EDB-80CC-5B3CE5B8E904}" type="VALUE">
                      <a:rPr lang="en-US"/>
                      <a:pPr/>
                      <a:t>[VALOR]</a:t>
                    </a:fld>
                    <a:r>
                      <a:rPr lang="en-US" baseline="0"/>
                      <a:t> </a:t>
                    </a:r>
                    <a:fld id="{CDF2435A-2415-43E3-AC6F-F2A812521B28}" type="PERCENTAGE">
                      <a:rPr lang="en-US" baseline="0"/>
                      <a:pPr/>
                      <a:t>[PORCENTAJE]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6.3602362204724414E-2"/>
                  <c:y val="0.15840441819772524"/>
                </c:manualLayout>
              </c:layout>
              <c:tx>
                <c:rich>
                  <a:bodyPr/>
                  <a:lstStyle/>
                  <a:p>
                    <a:fld id="{AA35A5B0-4664-44A7-B95B-6842109A1B4C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 baseline="0"/>
                      <a:t> </a:t>
                    </a:r>
                    <a:fld id="{DC52B5B0-78C9-4752-B17A-C641B58C26BA}" type="PERCENTAGE">
                      <a:rPr lang="en-US" baseline="0"/>
                      <a:pPr/>
                      <a:t>[PORCENTAJE]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Hoja1!$A$1:$A$3</c:f>
              <c:strCache>
                <c:ptCount val="2"/>
                <c:pt idx="0">
                  <c:v>Gasto Corriente</c:v>
                </c:pt>
                <c:pt idx="1">
                  <c:v>Gasto Inversión</c:v>
                </c:pt>
              </c:strCache>
            </c:strRef>
          </c:cat>
          <c:val>
            <c:numRef>
              <c:f>Hoja1!$B$1:$B$3</c:f>
              <c:numCache>
                <c:formatCode>_("$"* #,##0.00_);_("$"* \(#,##0.00\);_("$"* "-"??_);_(@_)</c:formatCode>
                <c:ptCount val="3"/>
                <c:pt idx="0">
                  <c:v>76500</c:v>
                </c:pt>
                <c:pt idx="1">
                  <c:v>105388.02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69907567353002509"/>
          <c:y val="0.45451297754447362"/>
          <c:w val="0.28425772917730141"/>
          <c:h val="0.3315988626421697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200"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Convenio Adulto Mayor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574AF1C1-D664-4508-986F-BDE48ECA50B6}" type="VALUE">
                      <a:rPr lang="en-US"/>
                      <a:pPr/>
                      <a:t>[VALOR]</a:t>
                    </a:fld>
                    <a:endParaRPr lang="en-US" baseline="0"/>
                  </a:p>
                  <a:p>
                    <a:r>
                      <a:rPr lang="en-US" baseline="0"/>
                      <a:t> </a:t>
                    </a:r>
                    <a:fld id="{5C638CE9-13FA-447F-8A78-C73444DDBFF0}" type="PERCENTAGE">
                      <a:rPr lang="en-US" baseline="0"/>
                      <a:pPr/>
                      <a:t>[PORCENTAJE]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1F300058-FC46-4B30-B5E1-0B4284E3D418}" type="VALUE">
                      <a:rPr lang="en-US"/>
                      <a:pPr/>
                      <a:t>[VALOR]</a:t>
                    </a:fld>
                    <a:endParaRPr lang="en-US" baseline="0"/>
                  </a:p>
                  <a:p>
                    <a:fld id="{8827F135-821A-4FC2-A961-B3BD12E8A572}" type="PERCENTAGE">
                      <a:rPr lang="en-US" baseline="0"/>
                      <a:pPr/>
                      <a:t>[PORCENTAJE]</a:t>
                    </a:fld>
                    <a:endParaRPr lang="es-EC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Hoja2!$A$3:$A$4</c:f>
              <c:strCache>
                <c:ptCount val="2"/>
                <c:pt idx="0">
                  <c:v>APORTE MIES</c:v>
                </c:pt>
                <c:pt idx="1">
                  <c:v>APORTE GADPRAJH</c:v>
                </c:pt>
              </c:strCache>
            </c:strRef>
          </c:cat>
          <c:val>
            <c:numRef>
              <c:f>Hoja2!$B$3:$B$4</c:f>
              <c:numCache>
                <c:formatCode>General</c:formatCode>
                <c:ptCount val="2"/>
                <c:pt idx="0">
                  <c:v>24388.65</c:v>
                </c:pt>
                <c:pt idx="1">
                  <c:v>5294.77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200"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Convenio de Discapacidad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tx>
                <c:rich>
                  <a:bodyPr/>
                  <a:lstStyle/>
                  <a:p>
                    <a:fld id="{0A1760BB-7422-415D-8627-98B3DF0CDD03}" type="VALUE">
                      <a:rPr lang="en-US"/>
                      <a:pPr/>
                      <a:t>[VALOR]</a:t>
                    </a:fld>
                    <a:endParaRPr lang="en-US" baseline="0"/>
                  </a:p>
                  <a:p>
                    <a:r>
                      <a:rPr lang="en-US" baseline="0"/>
                      <a:t> </a:t>
                    </a:r>
                    <a:fld id="{0D187D69-F041-4B4B-BE9D-490930095D0A}" type="PERCENTAGE">
                      <a:rPr lang="en-US" baseline="0"/>
                      <a:pPr/>
                      <a:t>[PORCENTAJE]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E7CF3FE-6AAC-4983-BAD6-07FF222E8BC5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 baseline="0"/>
                      <a:t> </a:t>
                    </a:r>
                    <a:fld id="{1DEA48D3-050A-4369-9C0C-C3EDD577F2AF}" type="PERCENTAGE">
                      <a:rPr lang="en-US" baseline="0"/>
                      <a:pPr/>
                      <a:t>[PORCENTAJE]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Hoja1!$A$3:$A$4</c:f>
              <c:strCache>
                <c:ptCount val="2"/>
                <c:pt idx="0">
                  <c:v>APORTE MIES</c:v>
                </c:pt>
                <c:pt idx="1">
                  <c:v>APORTE GADPRAJH</c:v>
                </c:pt>
              </c:strCache>
            </c:strRef>
          </c:cat>
          <c:val>
            <c:numRef>
              <c:f>Hoja1!$B$3:$B$4</c:f>
              <c:numCache>
                <c:formatCode>General</c:formatCode>
                <c:ptCount val="2"/>
                <c:pt idx="0">
                  <c:v>11836.92</c:v>
                </c:pt>
                <c:pt idx="1">
                  <c:v>1076.58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Hoja3!$A$1:$A$3</c:f>
              <c:strCache>
                <c:ptCount val="3"/>
                <c:pt idx="0">
                  <c:v>INSTALACIÓN DE ACOMETIDAS</c:v>
                </c:pt>
                <c:pt idx="1">
                  <c:v>CONSUMO AGUA POTABLE</c:v>
                </c:pt>
                <c:pt idx="2">
                  <c:v>VENTA DE NICHOS</c:v>
                </c:pt>
              </c:strCache>
            </c:strRef>
          </c:cat>
          <c:val>
            <c:numRef>
              <c:f>Hoja3!$B$1:$B$3</c:f>
              <c:numCache>
                <c:formatCode>0.00</c:formatCode>
                <c:ptCount val="3"/>
                <c:pt idx="0">
                  <c:v>6986.9</c:v>
                </c:pt>
                <c:pt idx="1">
                  <c:v>33390.36</c:v>
                </c:pt>
                <c:pt idx="2">
                  <c:v>4400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dirty="0" smtClean="0"/>
              <a:t>Aportes</a:t>
            </a:r>
            <a:endParaRPr lang="es-EC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9.4958005249343877E-2"/>
                  <c:y val="0.15670785943423737"/>
                </c:manualLayout>
              </c:layout>
              <c:tx>
                <c:rich>
                  <a:bodyPr/>
                  <a:lstStyle/>
                  <a:p>
                    <a:fld id="{49066923-8552-4CFF-80A6-44D42E89D665}" type="VALUE">
                      <a:rPr lang="en-US"/>
                      <a:pPr/>
                      <a:t>[VALOR]</a:t>
                    </a:fld>
                    <a:endParaRPr lang="en-US" baseline="0"/>
                  </a:p>
                  <a:p>
                    <a:r>
                      <a:rPr lang="en-US" baseline="0"/>
                      <a:t> </a:t>
                    </a:r>
                    <a:fld id="{017C610F-7255-4921-8409-7FEB318616E3}" type="PERCENTAGE">
                      <a:rPr lang="en-US" baseline="0"/>
                      <a:pPr/>
                      <a:t>[PORCENTAJE]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51E9A6B-9CE3-4EDB-80CC-5B3CE5B8E904}" type="VALUE">
                      <a:rPr lang="en-US"/>
                      <a:pPr/>
                      <a:t>[VALOR]</a:t>
                    </a:fld>
                    <a:r>
                      <a:rPr lang="en-US" baseline="0"/>
                      <a:t> </a:t>
                    </a:r>
                    <a:fld id="{CDF2435A-2415-43E3-AC6F-F2A812521B28}" type="PERCENTAGE">
                      <a:rPr lang="en-US" baseline="0"/>
                      <a:pPr/>
                      <a:t>[PORCENTAJE]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6.3602362204724414E-2"/>
                  <c:y val="0.15840441819772524"/>
                </c:manualLayout>
              </c:layout>
              <c:tx>
                <c:rich>
                  <a:bodyPr/>
                  <a:lstStyle/>
                  <a:p>
                    <a:fld id="{AA35A5B0-4664-44A7-B95B-6842109A1B4C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 baseline="0"/>
                      <a:t> </a:t>
                    </a:r>
                    <a:fld id="{DC52B5B0-78C9-4752-B17A-C641B58C26BA}" type="PERCENTAGE">
                      <a:rPr lang="en-US" baseline="0"/>
                      <a:pPr/>
                      <a:t>[PORCENTAJE]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Hoja1!$A$1:$A$3</c:f>
              <c:strCache>
                <c:ptCount val="2"/>
                <c:pt idx="0">
                  <c:v>Aporte Municipio</c:v>
                </c:pt>
                <c:pt idx="1">
                  <c:v>Aporte GADPRAJH</c:v>
                </c:pt>
              </c:strCache>
            </c:strRef>
          </c:cat>
          <c:val>
            <c:numRef>
              <c:f>Hoja1!$B$1:$B$3</c:f>
              <c:numCache>
                <c:formatCode>_("$"* #,##0.00_);_("$"* \(#,##0.00\);_("$"* "-"??_);_(@_)</c:formatCode>
                <c:ptCount val="3"/>
                <c:pt idx="0">
                  <c:v>6368.7</c:v>
                </c:pt>
                <c:pt idx="1">
                  <c:v>5722.2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200"/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tx>
                <c:rich>
                  <a:bodyPr/>
                  <a:lstStyle/>
                  <a:p>
                    <a:fld id="{D524C2BA-5739-4CEC-BA57-7D5A7B0EEBA5}" type="VALUE">
                      <a:rPr lang="en-US"/>
                      <a:pPr/>
                      <a:t>[VALOR]</a:t>
                    </a:fld>
                    <a:endParaRPr lang="en-US" baseline="0"/>
                  </a:p>
                  <a:p>
                    <a:r>
                      <a:rPr lang="en-US" baseline="0"/>
                      <a:t> </a:t>
                    </a:r>
                    <a:fld id="{A4633D52-B3EA-4CF2-9779-C0FB01FD0446}" type="PERCENTAGE">
                      <a:rPr lang="en-US" baseline="0"/>
                      <a:pPr/>
                      <a:t>[PORCENTAJE]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F197BA9-76FB-4095-B8B0-9F606415AD43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 baseline="0"/>
                      <a:t> </a:t>
                    </a:r>
                    <a:fld id="{B0E393D6-FE2B-4097-99CE-E0FD5F8750B7}" type="PERCENTAGE">
                      <a:rPr lang="en-US" baseline="0"/>
                      <a:pPr/>
                      <a:t>[PORCENTAJE]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558334C-B957-4DDF-949B-AC3C42A54977}" type="VALUE">
                      <a:rPr lang="en-US"/>
                      <a:pPr/>
                      <a:t>[VALOR]</a:t>
                    </a:fld>
                    <a:endParaRPr lang="en-US" baseline="0"/>
                  </a:p>
                  <a:p>
                    <a:r>
                      <a:rPr lang="en-US" baseline="0"/>
                      <a:t> </a:t>
                    </a:r>
                    <a:fld id="{30A1C146-4FF7-4940-AC2A-7BD1C0E127A0}" type="PERCENTAGE">
                      <a:rPr lang="en-US" baseline="0"/>
                      <a:pPr/>
                      <a:t>[PORCENTAJE]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Hoja4!$A$3:$A$5</c:f>
              <c:strCache>
                <c:ptCount val="3"/>
                <c:pt idx="0">
                  <c:v>APORTE GAD PROVINCIAL</c:v>
                </c:pt>
                <c:pt idx="1">
                  <c:v>APORTE GAD MUNICIPAL</c:v>
                </c:pt>
                <c:pt idx="2">
                  <c:v>APORTE GADPRAJH</c:v>
                </c:pt>
              </c:strCache>
            </c:strRef>
          </c:cat>
          <c:val>
            <c:numRef>
              <c:f>Hoja4!$B$3:$B$5</c:f>
              <c:numCache>
                <c:formatCode>General</c:formatCode>
                <c:ptCount val="3"/>
                <c:pt idx="0" formatCode="0.00">
                  <c:v>27844.2</c:v>
                </c:pt>
                <c:pt idx="1">
                  <c:v>27189.439999999999</c:v>
                </c:pt>
                <c:pt idx="2" formatCode="0.00">
                  <c:v>6296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200"/>
      </a:pPr>
      <a:endParaRPr lang="es-EC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Hoja5!$A$3:$A$4</c:f>
              <c:strCache>
                <c:ptCount val="2"/>
                <c:pt idx="0">
                  <c:v>APORTE MUNICIPIO</c:v>
                </c:pt>
                <c:pt idx="1">
                  <c:v>APORTE GADPRAJH</c:v>
                </c:pt>
              </c:strCache>
            </c:strRef>
          </c:cat>
          <c:val>
            <c:numRef>
              <c:f>Hoja5!$B$3:$B$4</c:f>
              <c:numCache>
                <c:formatCode>General</c:formatCode>
                <c:ptCount val="2"/>
                <c:pt idx="0">
                  <c:v>16621.82</c:v>
                </c:pt>
                <c:pt idx="1">
                  <c:v>410.13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00DF-16BD-4A4A-995E-81470D3B4D80}" type="datetimeFigureOut">
              <a:rPr lang="es-EC" smtClean="0"/>
              <a:t>31/5/2024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D5445-E9A7-462C-B715-B0AE73EEB14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54014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00DF-16BD-4A4A-995E-81470D3B4D80}" type="datetimeFigureOut">
              <a:rPr lang="es-EC" smtClean="0"/>
              <a:t>31/5/2024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D5445-E9A7-462C-B715-B0AE73EEB14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99167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00DF-16BD-4A4A-995E-81470D3B4D80}" type="datetimeFigureOut">
              <a:rPr lang="es-EC" smtClean="0"/>
              <a:t>31/5/2024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D5445-E9A7-462C-B715-B0AE73EEB149}" type="slidenum">
              <a:rPr lang="es-EC" smtClean="0"/>
              <a:t>‹Nº›</a:t>
            </a:fld>
            <a:endParaRPr lang="es-EC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4179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00DF-16BD-4A4A-995E-81470D3B4D80}" type="datetimeFigureOut">
              <a:rPr lang="es-EC" smtClean="0"/>
              <a:t>31/5/2024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D5445-E9A7-462C-B715-B0AE73EEB14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4931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00DF-16BD-4A4A-995E-81470D3B4D80}" type="datetimeFigureOut">
              <a:rPr lang="es-EC" smtClean="0"/>
              <a:t>31/5/2024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D5445-E9A7-462C-B715-B0AE73EEB149}" type="slidenum">
              <a:rPr lang="es-EC" smtClean="0"/>
              <a:t>‹Nº›</a:t>
            </a:fld>
            <a:endParaRPr lang="es-EC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5619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00DF-16BD-4A4A-995E-81470D3B4D80}" type="datetimeFigureOut">
              <a:rPr lang="es-EC" smtClean="0"/>
              <a:t>31/5/2024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D5445-E9A7-462C-B715-B0AE73EEB14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48114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00DF-16BD-4A4A-995E-81470D3B4D80}" type="datetimeFigureOut">
              <a:rPr lang="es-EC" smtClean="0"/>
              <a:t>31/5/2024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D5445-E9A7-462C-B715-B0AE73EEB14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17082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00DF-16BD-4A4A-995E-81470D3B4D80}" type="datetimeFigureOut">
              <a:rPr lang="es-EC" smtClean="0"/>
              <a:t>31/5/2024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D5445-E9A7-462C-B715-B0AE73EEB14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51883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00DF-16BD-4A4A-995E-81470D3B4D80}" type="datetimeFigureOut">
              <a:rPr lang="es-EC" smtClean="0"/>
              <a:t>31/5/2024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D5445-E9A7-462C-B715-B0AE73EEB14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14052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00DF-16BD-4A4A-995E-81470D3B4D80}" type="datetimeFigureOut">
              <a:rPr lang="es-EC" smtClean="0"/>
              <a:t>31/5/2024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D5445-E9A7-462C-B715-B0AE73EEB14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58481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00DF-16BD-4A4A-995E-81470D3B4D80}" type="datetimeFigureOut">
              <a:rPr lang="es-EC" smtClean="0"/>
              <a:t>31/5/2024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D5445-E9A7-462C-B715-B0AE73EEB14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21972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00DF-16BD-4A4A-995E-81470D3B4D80}" type="datetimeFigureOut">
              <a:rPr lang="es-EC" smtClean="0"/>
              <a:t>31/5/2024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D5445-E9A7-462C-B715-B0AE73EEB14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01817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00DF-16BD-4A4A-995E-81470D3B4D80}" type="datetimeFigureOut">
              <a:rPr lang="es-EC" smtClean="0"/>
              <a:t>31/5/2024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D5445-E9A7-462C-B715-B0AE73EEB14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01750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00DF-16BD-4A4A-995E-81470D3B4D80}" type="datetimeFigureOut">
              <a:rPr lang="es-EC" smtClean="0"/>
              <a:t>31/5/2024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D5445-E9A7-462C-B715-B0AE73EEB14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39631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00DF-16BD-4A4A-995E-81470D3B4D80}" type="datetimeFigureOut">
              <a:rPr lang="es-EC" smtClean="0"/>
              <a:t>31/5/2024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D5445-E9A7-462C-B715-B0AE73EEB14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12509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00DF-16BD-4A4A-995E-81470D3B4D80}" type="datetimeFigureOut">
              <a:rPr lang="es-EC" smtClean="0"/>
              <a:t>31/5/2024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D5445-E9A7-462C-B715-B0AE73EEB14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38284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E00DF-16BD-4A4A-995E-81470D3B4D80}" type="datetimeFigureOut">
              <a:rPr lang="es-EC" smtClean="0"/>
              <a:t>31/5/2024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67D5445-E9A7-462C-B715-B0AE73EEB14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0895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9.png"/><Relationship Id="rId4" Type="http://schemas.microsoft.com/office/2007/relationships/hdphoto" Target="../media/hdphoto1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microsoft.com/office/2007/relationships/hdphoto" Target="../media/hdphoto3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4245" y="3352800"/>
            <a:ext cx="8596668" cy="31411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EC" sz="5000" dirty="0"/>
          </a:p>
          <a:p>
            <a:pPr marL="0" indent="0" algn="ctr">
              <a:buNone/>
            </a:pPr>
            <a:r>
              <a:rPr lang="es-EC" sz="5000" b="1" dirty="0">
                <a:solidFill>
                  <a:schemeClr val="bg1">
                    <a:lumMod val="50000"/>
                  </a:schemeClr>
                </a:solidFill>
              </a:rPr>
              <a:t>RENDICIÓN DE </a:t>
            </a:r>
            <a:r>
              <a:rPr lang="es-EC" sz="5000" b="1" dirty="0" smtClean="0">
                <a:solidFill>
                  <a:schemeClr val="bg1">
                    <a:lumMod val="50000"/>
                  </a:schemeClr>
                </a:solidFill>
              </a:rPr>
              <a:t>CUENTAS  2023</a:t>
            </a:r>
            <a:r>
              <a:rPr lang="es-EC" sz="5000" dirty="0"/>
              <a:t> </a:t>
            </a:r>
          </a:p>
          <a:p>
            <a:endParaRPr lang="es-EC" sz="5000" dirty="0"/>
          </a:p>
        </p:txBody>
      </p:sp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231745" y="126999"/>
            <a:ext cx="1384619" cy="1267691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516696" y="1589857"/>
            <a:ext cx="9678873" cy="1880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s-EC" sz="3500" b="1" dirty="0" smtClean="0"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GOBIERNO AUTÓNOMO DESCENTRALIZADO PARROQUIAL RURAL DE ANTONIO JOSÉ HOLGUÍN </a:t>
            </a:r>
          </a:p>
          <a:p>
            <a:pPr marL="0" indent="0" algn="ctr">
              <a:buFont typeface="Wingdings 3" charset="2"/>
              <a:buNone/>
            </a:pPr>
            <a:endParaRPr lang="es-EC" sz="3500" dirty="0" smtClean="0"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  <a:p>
            <a:pPr marL="0" indent="0" algn="ctr">
              <a:buFont typeface="Wingdings 3" charset="2"/>
              <a:buNone/>
            </a:pPr>
            <a:endParaRPr lang="es-EC" sz="3500" dirty="0" smtClean="0"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  <a:p>
            <a:pPr marL="0" indent="0">
              <a:buNone/>
            </a:pPr>
            <a:endParaRPr lang="es-EC" sz="3500" dirty="0" smtClean="0"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  <a:p>
            <a:endParaRPr lang="es-EC" sz="3500" dirty="0"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464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1139067" y="510261"/>
            <a:ext cx="85201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b="1" dirty="0" smtClean="0"/>
              <a:t>BENEFICIARIOS</a:t>
            </a:r>
            <a:endParaRPr lang="es-EC" sz="3000" dirty="0"/>
          </a:p>
        </p:txBody>
      </p:sp>
      <p:sp>
        <p:nvSpPr>
          <p:cNvPr id="9" name="CuadroTexto 8"/>
          <p:cNvSpPr txBox="1"/>
          <p:nvPr/>
        </p:nvSpPr>
        <p:spPr>
          <a:xfrm>
            <a:off x="501992" y="1983496"/>
            <a:ext cx="85201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500" b="1" dirty="0" smtClean="0"/>
              <a:t>  AMOR Y ESPERANZA	</a:t>
            </a:r>
            <a:r>
              <a:rPr lang="es-ES" sz="2500" b="1" dirty="0"/>
              <a:t> </a:t>
            </a:r>
            <a:r>
              <a:rPr lang="es-ES" sz="2500" b="1" dirty="0" smtClean="0"/>
              <a:t>          40 USUARIOS</a:t>
            </a:r>
            <a:endParaRPr lang="es-EC" sz="25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-257330" y="1388221"/>
            <a:ext cx="91724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500" b="1" dirty="0" smtClean="0"/>
              <a:t>	VIRGEN SANTA LUCÍA		40 USUARIOS</a:t>
            </a:r>
            <a:endParaRPr lang="es-EC" sz="2500" dirty="0"/>
          </a:p>
        </p:txBody>
      </p:sp>
      <p:pic>
        <p:nvPicPr>
          <p:cNvPr id="12" name="Imagen 11"/>
          <p:cNvPicPr/>
          <p:nvPr/>
        </p:nvPicPr>
        <p:blipFill>
          <a:blip r:embed="rId3"/>
          <a:stretch>
            <a:fillRect/>
          </a:stretch>
        </p:blipFill>
        <p:spPr>
          <a:xfrm>
            <a:off x="762417" y="2578771"/>
            <a:ext cx="9614774" cy="4086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607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00" y="1810327"/>
            <a:ext cx="4469124" cy="4535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094" y="1810327"/>
            <a:ext cx="4545410" cy="4535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uadroTexto 7"/>
          <p:cNvSpPr txBox="1"/>
          <p:nvPr/>
        </p:nvSpPr>
        <p:spPr>
          <a:xfrm>
            <a:off x="1339272" y="524500"/>
            <a:ext cx="8520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000" b="1" dirty="0" smtClean="0"/>
              <a:t>Evento de Integración </a:t>
            </a:r>
          </a:p>
          <a:p>
            <a:pPr algn="ctr"/>
            <a:r>
              <a:rPr lang="es-ES" sz="3000" b="1" dirty="0" smtClean="0"/>
              <a:t>Día Internacional del Adulto Mayor</a:t>
            </a:r>
            <a:endParaRPr lang="es-EC" sz="3000" dirty="0"/>
          </a:p>
        </p:txBody>
      </p:sp>
    </p:spTree>
    <p:extLst>
      <p:ext uri="{BB962C8B-B14F-4D97-AF65-F5344CB8AC3E}">
        <p14:creationId xmlns:p14="http://schemas.microsoft.com/office/powerpoint/2010/main" val="267195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t="5478"/>
          <a:stretch/>
        </p:blipFill>
        <p:spPr>
          <a:xfrm>
            <a:off x="668063" y="1359051"/>
            <a:ext cx="3266978" cy="5408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t="9658"/>
          <a:stretch/>
        </p:blipFill>
        <p:spPr>
          <a:xfrm>
            <a:off x="7104743" y="1359052"/>
            <a:ext cx="3042743" cy="5333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adroTexto 5"/>
          <p:cNvSpPr txBox="1"/>
          <p:nvPr/>
        </p:nvSpPr>
        <p:spPr>
          <a:xfrm>
            <a:off x="1339272" y="179123"/>
            <a:ext cx="8520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000" b="1" dirty="0" smtClean="0"/>
              <a:t>Evento de Integración </a:t>
            </a:r>
          </a:p>
          <a:p>
            <a:pPr algn="ctr"/>
            <a:r>
              <a:rPr lang="es-ES" sz="3000" b="1" dirty="0" smtClean="0"/>
              <a:t>Día Internacional del Adulto Mayor</a:t>
            </a:r>
            <a:endParaRPr lang="es-EC" sz="30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t="9767"/>
          <a:stretch/>
        </p:blipFill>
        <p:spPr>
          <a:xfrm>
            <a:off x="3935040" y="1359050"/>
            <a:ext cx="3169703" cy="5435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163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172281" y="562114"/>
            <a:ext cx="8520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b="1" dirty="0" smtClean="0"/>
              <a:t>Seguimiento al convenio MIES</a:t>
            </a:r>
          </a:p>
          <a:p>
            <a:pPr algn="ctr"/>
            <a:r>
              <a:rPr lang="es-ES" sz="3000" b="1" dirty="0" smtClean="0"/>
              <a:t>Adulto Mayor – Atención Domiciliaria</a:t>
            </a:r>
            <a:endParaRPr lang="es-EC" sz="3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71" y="1728204"/>
            <a:ext cx="9052539" cy="4239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551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21297" y="420680"/>
            <a:ext cx="8623684" cy="1320800"/>
          </a:xfrm>
        </p:spPr>
        <p:txBody>
          <a:bodyPr>
            <a:no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s-EC" sz="3000" b="1" u="sng" dirty="0">
                <a:solidFill>
                  <a:srgbClr val="92D050"/>
                </a:solidFill>
              </a:rPr>
              <a:t>Aporte GAD Convenio Mies Proyecto </a:t>
            </a:r>
            <a:r>
              <a:rPr lang="es-EC" sz="3000" b="1" u="sng" dirty="0" smtClean="0">
                <a:solidFill>
                  <a:srgbClr val="92D050"/>
                </a:solidFill>
              </a:rPr>
              <a:t>Discapacidad</a:t>
            </a:r>
            <a:r>
              <a:rPr lang="es-EC" sz="3000" b="1" dirty="0">
                <a:solidFill>
                  <a:srgbClr val="92D050"/>
                </a:solidFill>
              </a:rPr>
              <a:t/>
            </a:r>
            <a:br>
              <a:rPr lang="es-EC" sz="3000" b="1" dirty="0">
                <a:solidFill>
                  <a:srgbClr val="92D050"/>
                </a:solidFill>
              </a:rPr>
            </a:br>
            <a:r>
              <a:rPr lang="es-EC" sz="3000" b="1" dirty="0">
                <a:solidFill>
                  <a:srgbClr val="92D050"/>
                </a:solidFill>
              </a:rPr>
              <a:t>PD-03-05D01-19029-D </a:t>
            </a:r>
            <a:br>
              <a:rPr lang="es-EC" sz="3000" b="1" dirty="0">
                <a:solidFill>
                  <a:srgbClr val="92D050"/>
                </a:solidFill>
              </a:rPr>
            </a:br>
            <a:r>
              <a:rPr lang="es-EC" sz="3000" b="1" dirty="0">
                <a:solidFill>
                  <a:srgbClr val="92D050"/>
                </a:solidFill>
              </a:rPr>
              <a:t/>
            </a:r>
            <a:br>
              <a:rPr lang="es-EC" sz="3000" b="1" dirty="0">
                <a:solidFill>
                  <a:srgbClr val="92D050"/>
                </a:solidFill>
              </a:rPr>
            </a:br>
            <a:endParaRPr lang="es-EC" sz="3000" b="1" dirty="0">
              <a:solidFill>
                <a:srgbClr val="92D050"/>
              </a:solidFill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2871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00" y="3588337"/>
            <a:ext cx="5385948" cy="29875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948" y="3578609"/>
            <a:ext cx="610677" cy="3269664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511091" y="2315237"/>
            <a:ext cx="5891966" cy="11776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defTabSz="457200">
              <a:spcBef>
                <a:spcPct val="0"/>
              </a:spcBef>
            </a:pPr>
            <a:r>
              <a:rPr lang="es-ES" sz="2500" dirty="0" smtClean="0"/>
              <a:t>MONTO TOTAL APORTE MIES</a:t>
            </a:r>
            <a:r>
              <a:rPr lang="es-EC" sz="2500" kern="0" dirty="0" smtClean="0"/>
              <a:t/>
            </a:r>
            <a:br>
              <a:rPr lang="es-EC" sz="2500" kern="0" dirty="0" smtClean="0"/>
            </a:br>
            <a:r>
              <a:rPr lang="es-EC" sz="2500" kern="0" dirty="0" smtClean="0"/>
              <a:t/>
            </a:r>
            <a:br>
              <a:rPr lang="es-EC" sz="2500" kern="0" dirty="0" smtClean="0"/>
            </a:br>
            <a:r>
              <a:rPr lang="es-EC" sz="2500" kern="0" dirty="0" smtClean="0"/>
              <a:t/>
            </a:r>
            <a:br>
              <a:rPr lang="es-EC" sz="2500" kern="0" dirty="0" smtClean="0"/>
            </a:br>
            <a:r>
              <a:rPr lang="es-EC" sz="2500" kern="0" dirty="0" smtClean="0"/>
              <a:t/>
            </a:r>
            <a:br>
              <a:rPr lang="es-EC" sz="2500" kern="0" dirty="0" smtClean="0"/>
            </a:br>
            <a:endParaRPr lang="es-EC" sz="2500" kern="0" dirty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491450" y="3001336"/>
            <a:ext cx="5891966" cy="11545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defTabSz="457200">
              <a:spcBef>
                <a:spcPct val="0"/>
              </a:spcBef>
            </a:pPr>
            <a:r>
              <a:rPr lang="es-ES" sz="2500" dirty="0" smtClean="0"/>
              <a:t>MONTO TOTAL APORTE GADPRAJH</a:t>
            </a:r>
            <a:r>
              <a:rPr lang="es-EC" sz="2500" kern="0" dirty="0" smtClean="0"/>
              <a:t/>
            </a:r>
            <a:br>
              <a:rPr lang="es-EC" sz="2500" kern="0" dirty="0" smtClean="0"/>
            </a:br>
            <a:r>
              <a:rPr lang="es-EC" sz="2500" kern="0" dirty="0" smtClean="0"/>
              <a:t/>
            </a:r>
            <a:br>
              <a:rPr lang="es-EC" sz="2500" kern="0" dirty="0" smtClean="0"/>
            </a:br>
            <a:r>
              <a:rPr lang="es-EC" sz="2500" kern="0" dirty="0" smtClean="0"/>
              <a:t/>
            </a:r>
            <a:br>
              <a:rPr lang="es-EC" sz="2500" kern="0" dirty="0" smtClean="0"/>
            </a:br>
            <a:r>
              <a:rPr lang="es-EC" sz="2500" kern="0" dirty="0" smtClean="0"/>
              <a:t/>
            </a:r>
            <a:br>
              <a:rPr lang="es-EC" sz="2500" kern="0" dirty="0" smtClean="0"/>
            </a:br>
            <a:endParaRPr lang="es-EC" sz="2500" kern="0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5405798" y="2386060"/>
            <a:ext cx="5559456" cy="11545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 defTabSz="457200">
              <a:spcBef>
                <a:spcPct val="0"/>
              </a:spcBef>
            </a:pPr>
            <a:r>
              <a:rPr lang="es-ES" sz="2500" dirty="0"/>
              <a:t>11.836,92</a:t>
            </a:r>
            <a:r>
              <a:rPr lang="es-ES" sz="2500" dirty="0" smtClean="0"/>
              <a:t> USD</a:t>
            </a:r>
            <a:r>
              <a:rPr lang="es-EC" sz="2500" kern="0" dirty="0" smtClean="0"/>
              <a:t/>
            </a:r>
            <a:br>
              <a:rPr lang="es-EC" sz="2500" kern="0" dirty="0" smtClean="0"/>
            </a:br>
            <a:r>
              <a:rPr lang="es-EC" sz="2500" kern="0" dirty="0" smtClean="0"/>
              <a:t/>
            </a:r>
            <a:br>
              <a:rPr lang="es-EC" sz="2500" kern="0" dirty="0" smtClean="0"/>
            </a:br>
            <a:r>
              <a:rPr lang="es-EC" sz="2500" kern="0" dirty="0" smtClean="0"/>
              <a:t/>
            </a:r>
            <a:br>
              <a:rPr lang="es-EC" sz="2500" kern="0" dirty="0" smtClean="0"/>
            </a:br>
            <a:r>
              <a:rPr lang="es-EC" sz="2500" kern="0" dirty="0" smtClean="0"/>
              <a:t/>
            </a:r>
            <a:br>
              <a:rPr lang="es-EC" sz="2500" kern="0" dirty="0" smtClean="0"/>
            </a:br>
            <a:endParaRPr lang="es-EC" sz="2500" kern="0" dirty="0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5405798" y="3001335"/>
            <a:ext cx="5559456" cy="11545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 defTabSz="457200">
              <a:spcBef>
                <a:spcPct val="0"/>
              </a:spcBef>
            </a:pPr>
            <a:r>
              <a:rPr lang="es-ES" sz="2500" dirty="0" smtClean="0"/>
              <a:t>1.076,58 USD</a:t>
            </a:r>
            <a:r>
              <a:rPr lang="es-EC" sz="2500" kern="0" dirty="0" smtClean="0"/>
              <a:t/>
            </a:r>
            <a:br>
              <a:rPr lang="es-EC" sz="2500" kern="0" dirty="0" smtClean="0"/>
            </a:br>
            <a:r>
              <a:rPr lang="es-EC" sz="2500" kern="0" dirty="0" smtClean="0"/>
              <a:t/>
            </a:r>
            <a:br>
              <a:rPr lang="es-EC" sz="2500" kern="0" dirty="0" smtClean="0"/>
            </a:br>
            <a:r>
              <a:rPr lang="es-EC" sz="2500" kern="0" dirty="0" smtClean="0"/>
              <a:t/>
            </a:r>
            <a:br>
              <a:rPr lang="es-EC" sz="2500" kern="0" dirty="0" smtClean="0"/>
            </a:br>
            <a:r>
              <a:rPr lang="es-EC" sz="2500" kern="0" dirty="0" smtClean="0"/>
              <a:t/>
            </a:r>
            <a:br>
              <a:rPr lang="es-EC" sz="2500" kern="0" dirty="0" smtClean="0"/>
            </a:br>
            <a:endParaRPr lang="es-EC" sz="2500" kern="0" dirty="0"/>
          </a:p>
        </p:txBody>
      </p:sp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9215371"/>
              </p:ext>
            </p:extLst>
          </p:nvPr>
        </p:nvGraphicFramePr>
        <p:xfrm>
          <a:off x="6815846" y="375375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0842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1139067" y="510261"/>
            <a:ext cx="85201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b="1" dirty="0" smtClean="0"/>
              <a:t>BENEFICIARIOS</a:t>
            </a:r>
            <a:endParaRPr lang="es-EC" sz="30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-257330" y="1388221"/>
            <a:ext cx="91724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500" b="1" dirty="0" smtClean="0"/>
              <a:t>	CAMINANDO HACIA EL FUTURO		30 USUARIOS</a:t>
            </a:r>
            <a:endParaRPr lang="es-EC" sz="25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t="19755"/>
          <a:stretch/>
        </p:blipFill>
        <p:spPr>
          <a:xfrm>
            <a:off x="762417" y="2189237"/>
            <a:ext cx="8535591" cy="4105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317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71290" y="57743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748145" y="562114"/>
            <a:ext cx="95596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b="1" dirty="0" smtClean="0"/>
              <a:t>Evento de Integración Familiar</a:t>
            </a:r>
          </a:p>
          <a:p>
            <a:pPr algn="ctr"/>
            <a:r>
              <a:rPr lang="es-ES" sz="3000" b="1" dirty="0" smtClean="0"/>
              <a:t>Día Internacional de las Discapacidades</a:t>
            </a:r>
            <a:endParaRPr lang="es-EC" sz="3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073" y="1728204"/>
            <a:ext cx="8245981" cy="4653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102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8" t="8452" r="37831" b="5928"/>
          <a:stretch/>
        </p:blipFill>
        <p:spPr bwMode="auto">
          <a:xfrm>
            <a:off x="639273" y="2125925"/>
            <a:ext cx="4253740" cy="3983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4" b="10062"/>
          <a:stretch/>
        </p:blipFill>
        <p:spPr bwMode="auto">
          <a:xfrm>
            <a:off x="5187552" y="2437114"/>
            <a:ext cx="5114040" cy="3273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1172281" y="562114"/>
            <a:ext cx="85201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b="1" dirty="0" smtClean="0"/>
              <a:t>Atención en el hogar</a:t>
            </a:r>
            <a:endParaRPr lang="es-EC" sz="3000" dirty="0"/>
          </a:p>
        </p:txBody>
      </p:sp>
    </p:spTree>
    <p:extLst>
      <p:ext uri="{BB962C8B-B14F-4D97-AF65-F5344CB8AC3E}">
        <p14:creationId xmlns:p14="http://schemas.microsoft.com/office/powerpoint/2010/main" val="2076463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172281" y="562114"/>
            <a:ext cx="8520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b="1" dirty="0" smtClean="0"/>
              <a:t>Seguimiento al convenio MIES</a:t>
            </a:r>
          </a:p>
          <a:p>
            <a:pPr algn="ctr"/>
            <a:r>
              <a:rPr lang="es-ES" sz="3000" b="1" dirty="0" smtClean="0"/>
              <a:t>Discapacidades</a:t>
            </a:r>
            <a:endParaRPr lang="es-EC" sz="3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9840" r="4730"/>
          <a:stretch/>
        </p:blipFill>
        <p:spPr>
          <a:xfrm>
            <a:off x="924127" y="1728204"/>
            <a:ext cx="8560341" cy="4706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155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9896" y="293819"/>
            <a:ext cx="8964447" cy="1320800"/>
          </a:xfrm>
        </p:spPr>
        <p:txBody>
          <a:bodyPr>
            <a:no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s-EC" sz="3000" b="1" u="sng" dirty="0" smtClean="0">
                <a:solidFill>
                  <a:srgbClr val="92D050"/>
                </a:solidFill>
              </a:rPr>
              <a:t>Convenio G.A.D. Provincial - GADPRAJH</a:t>
            </a:r>
            <a:br>
              <a:rPr lang="es-EC" sz="3000" b="1" u="sng" dirty="0" smtClean="0">
                <a:solidFill>
                  <a:srgbClr val="92D050"/>
                </a:solidFill>
              </a:rPr>
            </a:br>
            <a:r>
              <a:rPr lang="es-EC" sz="3000" b="1" u="sng" dirty="0" smtClean="0">
                <a:solidFill>
                  <a:srgbClr val="92D050"/>
                </a:solidFill>
              </a:rPr>
              <a:t>Escuela permanente de fútbol</a:t>
            </a:r>
            <a:r>
              <a:rPr lang="es-EC" sz="3000" b="1" dirty="0">
                <a:solidFill>
                  <a:srgbClr val="92D050"/>
                </a:solidFill>
              </a:rPr>
              <a:t/>
            </a:r>
            <a:br>
              <a:rPr lang="es-EC" sz="3000" b="1" dirty="0">
                <a:solidFill>
                  <a:srgbClr val="92D050"/>
                </a:solidFill>
              </a:rPr>
            </a:br>
            <a:r>
              <a:rPr lang="es-EC" sz="3000" b="1" dirty="0">
                <a:solidFill>
                  <a:srgbClr val="92D050"/>
                </a:solidFill>
              </a:rPr>
              <a:t/>
            </a:r>
            <a:br>
              <a:rPr lang="es-EC" sz="3000" b="1" dirty="0">
                <a:solidFill>
                  <a:srgbClr val="92D050"/>
                </a:solidFill>
              </a:rPr>
            </a:br>
            <a:r>
              <a:rPr lang="es-EC" sz="3000" b="1" dirty="0">
                <a:solidFill>
                  <a:srgbClr val="92D050"/>
                </a:solidFill>
              </a:rPr>
              <a:t/>
            </a:r>
            <a:br>
              <a:rPr lang="es-EC" sz="3000" b="1" dirty="0">
                <a:solidFill>
                  <a:srgbClr val="92D050"/>
                </a:solidFill>
              </a:rPr>
            </a:br>
            <a:endParaRPr lang="es-EC" sz="3000" b="1" dirty="0">
              <a:solidFill>
                <a:srgbClr val="92D050"/>
              </a:solidFill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2871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620239" y="2588437"/>
            <a:ext cx="703837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 smtClean="0">
                <a:solidFill>
                  <a:srgbClr val="000000"/>
                </a:solidFill>
              </a:rPr>
              <a:t>HONORARIOS ENTRENADOR </a:t>
            </a:r>
            <a:r>
              <a:rPr lang="es-EC" sz="2500" dirty="0">
                <a:solidFill>
                  <a:srgbClr val="000000"/>
                </a:solidFill>
              </a:rPr>
              <a:t>ESCUELA DE FUTBOL</a:t>
            </a:r>
            <a:endParaRPr lang="es-EC" sz="2500" dirty="0"/>
          </a:p>
        </p:txBody>
      </p:sp>
      <p:sp>
        <p:nvSpPr>
          <p:cNvPr id="5" name="Rectángulo 4"/>
          <p:cNvSpPr/>
          <p:nvPr/>
        </p:nvSpPr>
        <p:spPr>
          <a:xfrm>
            <a:off x="7691026" y="2609063"/>
            <a:ext cx="289486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3,198.24 USD</a:t>
            </a:r>
            <a:endParaRPr lang="es-EC" sz="2500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864017" y="2571842"/>
            <a:ext cx="8623684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 defTabSz="457200" rtl="0">
              <a:spcBef>
                <a:spcPct val="0"/>
              </a:spcBef>
            </a:pPr>
            <a:r>
              <a:rPr lang="es-EC" sz="3600" u="sng" kern="0" dirty="0" smtClean="0"/>
              <a:t/>
            </a:r>
            <a:br>
              <a:rPr lang="es-EC" sz="3600" u="sng" kern="0" dirty="0" smtClean="0"/>
            </a:br>
            <a:r>
              <a:rPr lang="es-EC" sz="3600" kern="0" dirty="0" smtClean="0"/>
              <a:t/>
            </a:r>
            <a:br>
              <a:rPr lang="es-EC" sz="3600" kern="0" dirty="0" smtClean="0"/>
            </a:br>
            <a:r>
              <a:rPr lang="es-EC" sz="3500" kern="0" dirty="0" smtClean="0"/>
              <a:t/>
            </a:r>
            <a:br>
              <a:rPr lang="es-EC" sz="3500" kern="0" dirty="0" smtClean="0"/>
            </a:br>
            <a:r>
              <a:rPr lang="es-EC" sz="3500" kern="0" dirty="0" smtClean="0"/>
              <a:t/>
            </a:r>
            <a:br>
              <a:rPr lang="es-EC" sz="3500" kern="0" dirty="0" smtClean="0"/>
            </a:br>
            <a:endParaRPr lang="es-EC" sz="3500" kern="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t="14118"/>
          <a:stretch/>
        </p:blipFill>
        <p:spPr>
          <a:xfrm>
            <a:off x="677427" y="3232242"/>
            <a:ext cx="8996863" cy="3603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ángulo 7"/>
          <p:cNvSpPr/>
          <p:nvPr/>
        </p:nvSpPr>
        <p:spPr>
          <a:xfrm>
            <a:off x="1440872" y="1580538"/>
            <a:ext cx="779064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500" dirty="0" smtClean="0">
                <a:solidFill>
                  <a:srgbClr val="000000"/>
                </a:solidFill>
              </a:rPr>
              <a:t>BENEFICIARIOS 100 NIÑOS, NIÑAS Y ADOLESCENTES EDADES DE 7 A 15 AÑOS</a:t>
            </a:r>
            <a:endParaRPr lang="es-EC" sz="2500" dirty="0"/>
          </a:p>
        </p:txBody>
      </p:sp>
    </p:spTree>
    <p:extLst>
      <p:ext uri="{BB962C8B-B14F-4D97-AF65-F5344CB8AC3E}">
        <p14:creationId xmlns:p14="http://schemas.microsoft.com/office/powerpoint/2010/main" val="173377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231745" y="126999"/>
            <a:ext cx="1384619" cy="1267691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409692" y="1640852"/>
            <a:ext cx="9678873" cy="4429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3" charset="2"/>
              <a:buNone/>
            </a:pPr>
            <a:r>
              <a:rPr lang="es-EC" sz="3500" b="1" dirty="0" smtClean="0"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DANDO CUMPLIMIENTO A LO DISPUESTO EN EL ART. 70 LITERAL V DEL COOTAD; EL ART. 10 DE LA LEY ORGÁNICA DEL CONSEJO DE PARTICIPACIÓN CIUDADANA Y CONTROL SOCIAL (LOCPCCS); LAS ENTIDADES DEL SECTOR PÚBLICO DEBEN RENDIR CUENTAS SOBRE SU GESTIÓN.</a:t>
            </a:r>
          </a:p>
          <a:p>
            <a:pPr marL="0" indent="0" algn="just">
              <a:buNone/>
            </a:pPr>
            <a:endParaRPr lang="es-EC" sz="3500" dirty="0" smtClean="0"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  <a:p>
            <a:pPr algn="just"/>
            <a:endParaRPr lang="es-EC" sz="3500" dirty="0"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39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331" y="1590208"/>
            <a:ext cx="9182954" cy="428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/>
          <p:cNvSpPr txBox="1"/>
          <p:nvPr/>
        </p:nvSpPr>
        <p:spPr>
          <a:xfrm>
            <a:off x="1172281" y="562114"/>
            <a:ext cx="85201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b="1" dirty="0" smtClean="0"/>
              <a:t>Seguimiento al convenio</a:t>
            </a:r>
            <a:endParaRPr lang="es-EC" sz="3000" dirty="0"/>
          </a:p>
        </p:txBody>
      </p:sp>
      <p:pic>
        <p:nvPicPr>
          <p:cNvPr id="5" name="Imagen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209341" y="88018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9793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2871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273867"/>
              </p:ext>
            </p:extLst>
          </p:nvPr>
        </p:nvGraphicFramePr>
        <p:xfrm>
          <a:off x="411176" y="2860167"/>
          <a:ext cx="5950714" cy="33210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78722"/>
                <a:gridCol w="2071992"/>
              </a:tblGrid>
              <a:tr h="37247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INGRESOS SISTEMA AGUA POTABLE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3155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AÑO 2023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8053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DESCRIPCIÓN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VALOR ANUAL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4279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INSTALACIÓN </a:t>
                      </a:r>
                      <a:r>
                        <a:rPr lang="es-EC" sz="2000" dirty="0">
                          <a:effectLst/>
                        </a:rPr>
                        <a:t>DE </a:t>
                      </a:r>
                      <a:r>
                        <a:rPr lang="es-EC" sz="2000" dirty="0" smtClean="0">
                          <a:effectLst/>
                        </a:rPr>
                        <a:t>ACOMETIDAS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6,986.90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4279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CONSUMO </a:t>
                      </a:r>
                      <a:r>
                        <a:rPr lang="es-EC" sz="2000" dirty="0">
                          <a:effectLst/>
                        </a:rPr>
                        <a:t>AGUA POTABLE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33,390.36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4279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VENTA DE NICHOS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4,400.00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4279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TOTAL INGRESOS AUTOGESTIÓN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44,777.26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5" name="Subtítulo 2"/>
          <p:cNvSpPr txBox="1">
            <a:spLocks/>
          </p:cNvSpPr>
          <p:nvPr/>
        </p:nvSpPr>
        <p:spPr>
          <a:xfrm>
            <a:off x="671472" y="1516634"/>
            <a:ext cx="9077805" cy="10968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3000" b="1" dirty="0" smtClean="0">
                <a:solidFill>
                  <a:schemeClr val="tx1"/>
                </a:solidFill>
              </a:rPr>
              <a:t>Art. 64.-</a:t>
            </a:r>
            <a:r>
              <a:rPr lang="es-EC" sz="3000" dirty="0" smtClean="0">
                <a:solidFill>
                  <a:schemeClr val="tx1"/>
                </a:solidFill>
              </a:rPr>
              <a:t> literal </a:t>
            </a:r>
            <a:r>
              <a:rPr lang="es-EC" sz="3000" b="1" dirty="0" smtClean="0">
                <a:solidFill>
                  <a:schemeClr val="tx1"/>
                </a:solidFill>
              </a:rPr>
              <a:t>j</a:t>
            </a:r>
            <a:r>
              <a:rPr lang="es-EC" sz="3000" dirty="0" smtClean="0">
                <a:solidFill>
                  <a:schemeClr val="tx1"/>
                </a:solidFill>
              </a:rPr>
              <a:t>) Prestar los servicios públicos que les sean expresamente delegados…</a:t>
            </a:r>
            <a:endParaRPr lang="es-EC" sz="3000" dirty="0">
              <a:solidFill>
                <a:schemeClr val="tx1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515413" y="465843"/>
            <a:ext cx="7766936" cy="8041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3500" b="1" dirty="0" smtClean="0"/>
              <a:t>Proyecto de Inversión</a:t>
            </a:r>
            <a:endParaRPr lang="es-EC" sz="3500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3743078"/>
              </p:ext>
            </p:extLst>
          </p:nvPr>
        </p:nvGraphicFramePr>
        <p:xfrm>
          <a:off x="6339190" y="2874523"/>
          <a:ext cx="4905983" cy="2981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1630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2871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665278"/>
              </p:ext>
            </p:extLst>
          </p:nvPr>
        </p:nvGraphicFramePr>
        <p:xfrm>
          <a:off x="1849435" y="874672"/>
          <a:ext cx="7158379" cy="5905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01576"/>
                <a:gridCol w="2047067"/>
                <a:gridCol w="2509736"/>
              </a:tblGrid>
              <a:tr h="294361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>
                          <a:effectLst/>
                        </a:rPr>
                        <a:t>Usuario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 smtClean="0">
                          <a:effectLst/>
                        </a:rPr>
                        <a:t>Mes </a:t>
                      </a:r>
                      <a:r>
                        <a:rPr lang="es-EC" sz="2000" b="1" u="none" strike="noStrike" dirty="0">
                          <a:effectLst/>
                        </a:rPr>
                        <a:t>2023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>
                          <a:effectLst/>
                        </a:rPr>
                        <a:t>Valor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94361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1000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Enero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 smtClean="0">
                          <a:effectLst/>
                        </a:rPr>
                        <a:t>600.00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94361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1003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Mayo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 smtClean="0">
                          <a:effectLst/>
                        </a:rPr>
                        <a:t>600.00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94361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1004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Mayo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 smtClean="0">
                          <a:effectLst/>
                        </a:rPr>
                        <a:t>586.90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94361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1005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Julio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 smtClean="0">
                          <a:effectLst/>
                        </a:rPr>
                        <a:t>600.00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94361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1013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Julio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 smtClean="0">
                          <a:effectLst/>
                        </a:rPr>
                        <a:t>600.00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94361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960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Agosto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 smtClean="0">
                          <a:effectLst/>
                        </a:rPr>
                        <a:t>400.00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94361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1002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Agosto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 smtClean="0">
                          <a:effectLst/>
                        </a:rPr>
                        <a:t>600.00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94361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1006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Agosto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 smtClean="0">
                          <a:effectLst/>
                        </a:rPr>
                        <a:t>600.00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94361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961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Agosto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 smtClean="0">
                          <a:effectLst/>
                        </a:rPr>
                        <a:t>200.00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94361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981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Septiembre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 smtClean="0">
                          <a:effectLst/>
                        </a:rPr>
                        <a:t>400.00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94361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933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Septiembre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 smtClean="0">
                          <a:effectLst/>
                        </a:rPr>
                        <a:t>200.00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94361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966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Octubre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 smtClean="0">
                          <a:effectLst/>
                        </a:rPr>
                        <a:t>100.00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94361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1009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Octubre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 smtClean="0">
                          <a:effectLst/>
                        </a:rPr>
                        <a:t>600.00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94361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Clandestina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Diciembre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 smtClean="0">
                          <a:effectLst/>
                        </a:rPr>
                        <a:t>300.00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94361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Clandestina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Diciembre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 smtClean="0">
                          <a:effectLst/>
                        </a:rPr>
                        <a:t>300.00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94361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Clandestina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Diciembre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 smtClean="0">
                          <a:effectLst/>
                        </a:rPr>
                        <a:t>300.00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582714">
                <a:tc gridSpan="2">
                  <a:txBody>
                    <a:bodyPr/>
                    <a:lstStyle/>
                    <a:p>
                      <a:pPr lvl="2" algn="ctr" fontAlgn="b"/>
                      <a:r>
                        <a:rPr lang="es-EC" sz="2000" u="none" strike="noStrike" dirty="0">
                          <a:effectLst/>
                        </a:rPr>
                        <a:t>Total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b="1" u="none" strike="noStrike" dirty="0">
                          <a:effectLst/>
                        </a:rPr>
                        <a:t> </a:t>
                      </a:r>
                      <a:r>
                        <a:rPr lang="es-EC" sz="2000" b="1" dirty="0" smtClean="0">
                          <a:effectLst/>
                        </a:rPr>
                        <a:t>6,986.90</a:t>
                      </a:r>
                      <a:endParaRPr lang="es-EC" sz="20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2199140" y="165017"/>
            <a:ext cx="7162217" cy="552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C" sz="3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INSTALACIÓN DE ACOMETIDAS DE AGUA</a:t>
            </a:r>
            <a:endParaRPr lang="es-EC" sz="3000" b="1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20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2871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1542572" y="425986"/>
            <a:ext cx="7321171" cy="552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C" sz="3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CONSUMO MENSUAL DEL AGUA POTABLE</a:t>
            </a:r>
            <a:endParaRPr lang="es-EC" sz="3000" b="1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407394"/>
              </p:ext>
            </p:extLst>
          </p:nvPr>
        </p:nvGraphicFramePr>
        <p:xfrm>
          <a:off x="1791855" y="1201882"/>
          <a:ext cx="6391563" cy="5422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96835"/>
                <a:gridCol w="3994728"/>
              </a:tblGrid>
              <a:tr h="3683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b="1" u="none" strike="noStrike" dirty="0" smtClean="0">
                          <a:effectLst/>
                        </a:rPr>
                        <a:t>CONSUMO</a:t>
                      </a:r>
                      <a:endParaRPr lang="es-EC" sz="2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b="1" u="none" strike="noStrike" dirty="0">
                          <a:effectLst/>
                        </a:rPr>
                        <a:t>RECAUDACIÓN EFECTIVO</a:t>
                      </a:r>
                      <a:endParaRPr lang="es-EC" sz="2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u="none" strike="noStrike" dirty="0">
                          <a:effectLst/>
                        </a:rPr>
                        <a:t>ene-23</a:t>
                      </a:r>
                      <a:endParaRPr lang="es-EC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u="none" strike="noStrike" dirty="0" smtClean="0">
                          <a:effectLst/>
                        </a:rPr>
                        <a:t>1,691.77</a:t>
                      </a:r>
                      <a:endParaRPr lang="es-EC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u="none" strike="noStrike" dirty="0">
                          <a:effectLst/>
                        </a:rPr>
                        <a:t>feb-23</a:t>
                      </a:r>
                      <a:endParaRPr lang="es-EC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u="none" strike="noStrike" dirty="0" smtClean="0">
                          <a:effectLst/>
                        </a:rPr>
                        <a:t>2,453.19</a:t>
                      </a:r>
                      <a:endParaRPr lang="es-EC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u="none" strike="noStrike" dirty="0">
                          <a:effectLst/>
                        </a:rPr>
                        <a:t>mar-23</a:t>
                      </a:r>
                      <a:endParaRPr lang="es-EC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u="none" strike="noStrike" dirty="0" smtClean="0">
                          <a:effectLst/>
                        </a:rPr>
                        <a:t>4,065.50</a:t>
                      </a:r>
                      <a:endParaRPr lang="es-EC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u="none" strike="noStrike" dirty="0">
                          <a:effectLst/>
                        </a:rPr>
                        <a:t>abr-23</a:t>
                      </a:r>
                      <a:endParaRPr lang="es-EC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u="none" strike="noStrike" dirty="0" smtClean="0">
                          <a:effectLst/>
                        </a:rPr>
                        <a:t>2,318.38</a:t>
                      </a:r>
                      <a:endParaRPr lang="es-EC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u="none" strike="noStrike" dirty="0">
                          <a:effectLst/>
                        </a:rPr>
                        <a:t>may-23</a:t>
                      </a:r>
                      <a:endParaRPr lang="es-EC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u="none" strike="noStrike" dirty="0" smtClean="0">
                          <a:effectLst/>
                        </a:rPr>
                        <a:t>2,760.28</a:t>
                      </a:r>
                      <a:endParaRPr lang="es-EC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u="none" strike="noStrike" dirty="0">
                          <a:effectLst/>
                        </a:rPr>
                        <a:t>jun-23</a:t>
                      </a:r>
                      <a:endParaRPr lang="es-EC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u="none" strike="noStrike" dirty="0" smtClean="0">
                          <a:effectLst/>
                        </a:rPr>
                        <a:t>2,694.50</a:t>
                      </a:r>
                      <a:endParaRPr lang="es-EC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u="none" strike="noStrike" dirty="0">
                          <a:effectLst/>
                        </a:rPr>
                        <a:t>jul-23</a:t>
                      </a:r>
                      <a:endParaRPr lang="es-EC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u="none" strike="noStrike" dirty="0" smtClean="0">
                          <a:effectLst/>
                        </a:rPr>
                        <a:t>2,690.89</a:t>
                      </a:r>
                      <a:endParaRPr lang="es-EC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u="none" strike="noStrike" dirty="0">
                          <a:effectLst/>
                        </a:rPr>
                        <a:t>ago-23</a:t>
                      </a:r>
                      <a:endParaRPr lang="es-EC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u="none" strike="noStrike" dirty="0" smtClean="0">
                          <a:effectLst/>
                        </a:rPr>
                        <a:t>3,312.23</a:t>
                      </a:r>
                      <a:endParaRPr lang="es-EC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u="none" strike="noStrike" dirty="0">
                          <a:effectLst/>
                        </a:rPr>
                        <a:t>sep-23</a:t>
                      </a:r>
                      <a:endParaRPr lang="es-EC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u="none" strike="noStrike" dirty="0" smtClean="0">
                          <a:effectLst/>
                        </a:rPr>
                        <a:t>2,222.31</a:t>
                      </a:r>
                      <a:endParaRPr lang="es-EC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u="none" strike="noStrike" dirty="0">
                          <a:effectLst/>
                        </a:rPr>
                        <a:t>oct-23</a:t>
                      </a:r>
                      <a:endParaRPr lang="es-EC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u="none" strike="noStrike" dirty="0" smtClean="0">
                          <a:effectLst/>
                        </a:rPr>
                        <a:t>3,344.12</a:t>
                      </a:r>
                      <a:endParaRPr lang="es-EC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u="none" strike="noStrike" dirty="0">
                          <a:effectLst/>
                        </a:rPr>
                        <a:t>nov-23</a:t>
                      </a:r>
                      <a:endParaRPr lang="es-EC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u="none" strike="noStrike" dirty="0" smtClean="0">
                          <a:effectLst/>
                        </a:rPr>
                        <a:t>3,595.45</a:t>
                      </a:r>
                      <a:endParaRPr lang="es-EC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u="none" strike="noStrike" dirty="0">
                          <a:effectLst/>
                        </a:rPr>
                        <a:t>dic-23</a:t>
                      </a:r>
                      <a:endParaRPr lang="es-EC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u="none" strike="noStrike" dirty="0" smtClean="0">
                          <a:effectLst/>
                        </a:rPr>
                        <a:t>2,241.74</a:t>
                      </a:r>
                      <a:endParaRPr lang="es-EC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b="1" u="none" strike="noStrike" dirty="0">
                          <a:effectLst/>
                        </a:rPr>
                        <a:t>Total</a:t>
                      </a:r>
                      <a:endParaRPr lang="es-EC" sz="2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500" b="1" u="none" strike="noStrike" dirty="0" smtClean="0">
                          <a:effectLst/>
                        </a:rPr>
                        <a:t>33,390.36</a:t>
                      </a:r>
                      <a:endParaRPr lang="es-EC" sz="2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761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2871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2799502" y="425986"/>
            <a:ext cx="4838969" cy="552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C" sz="3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VENTA DE NICHOS</a:t>
            </a:r>
            <a:endParaRPr lang="es-EC" sz="3000" b="1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281823"/>
              </p:ext>
            </p:extLst>
          </p:nvPr>
        </p:nvGraphicFramePr>
        <p:xfrm>
          <a:off x="1930103" y="1015323"/>
          <a:ext cx="6576291" cy="5657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2097"/>
                <a:gridCol w="2192097"/>
                <a:gridCol w="2192097"/>
              </a:tblGrid>
              <a:tr h="3683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>
                          <a:effectLst/>
                        </a:rPr>
                        <a:t>Nicho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>
                          <a:effectLst/>
                        </a:rPr>
                        <a:t>Fecha 2023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>
                          <a:effectLst/>
                        </a:rPr>
                        <a:t>Valor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145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Febrero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300.00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157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Febrero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300.00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57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Marzo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</a:rPr>
                        <a:t>300.00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58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Marzo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</a:rPr>
                        <a:t>300.00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>
                          <a:effectLst/>
                        </a:rPr>
                        <a:t>160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Junio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300.00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>
                          <a:effectLst/>
                        </a:rPr>
                        <a:t>161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Junio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300.00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>
                          <a:effectLst/>
                        </a:rPr>
                        <a:t>162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Junio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300.00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>
                          <a:effectLst/>
                        </a:rPr>
                        <a:t>101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Julio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250.00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106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Julio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250.00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>
                          <a:effectLst/>
                        </a:rPr>
                        <a:t>108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Julio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250.00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 smtClean="0">
                          <a:effectLst/>
                        </a:rPr>
                        <a:t>035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Octubre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300.00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>
                          <a:effectLst/>
                        </a:rPr>
                        <a:t>100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Octubre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250.00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>
                          <a:effectLst/>
                        </a:rPr>
                        <a:t>107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Diciembre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250.00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102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Diciembre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250.00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103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Diciembre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250.00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170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Diciembre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250.00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 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1" u="none" strike="noStrike" dirty="0">
                          <a:effectLst/>
                        </a:rPr>
                        <a:t>Total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b="1" u="none" strike="noStrike" dirty="0" smtClean="0">
                          <a:effectLst/>
                        </a:rPr>
                        <a:t>4,400.00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571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2871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1764146" y="425986"/>
            <a:ext cx="7613318" cy="58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S" sz="3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GASTOS </a:t>
            </a:r>
            <a:r>
              <a:rPr lang="es-ES" sz="3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DEL SISTEMA </a:t>
            </a:r>
            <a:r>
              <a:rPr lang="es-ES" sz="3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DE AGUA POTABLE</a:t>
            </a:r>
            <a:endParaRPr lang="es-EC" sz="3000" b="1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183531"/>
              </p:ext>
            </p:extLst>
          </p:nvPr>
        </p:nvGraphicFramePr>
        <p:xfrm>
          <a:off x="1128408" y="1400783"/>
          <a:ext cx="8249056" cy="48091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23104"/>
                <a:gridCol w="1625952"/>
              </a:tblGrid>
              <a:tr h="37173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u="none" strike="noStrike" dirty="0">
                          <a:effectLst/>
                        </a:rPr>
                        <a:t>Actividad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u="none" strike="noStrike" dirty="0">
                          <a:effectLst/>
                        </a:rPr>
                        <a:t>Pagado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371737">
                <a:tc>
                  <a:txBody>
                    <a:bodyPr/>
                    <a:lstStyle/>
                    <a:p>
                      <a:pPr algn="l" fontAlgn="ctr"/>
                      <a:r>
                        <a:rPr lang="es-EC" sz="2000" u="none" strike="noStrike">
                          <a:effectLst/>
                        </a:rPr>
                        <a:t>SALARIOS UNIFICADOS AP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2000" u="none" strike="noStrike" dirty="0" smtClean="0">
                          <a:effectLst/>
                        </a:rPr>
                        <a:t>25,104.00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371737">
                <a:tc>
                  <a:txBody>
                    <a:bodyPr/>
                    <a:lstStyle/>
                    <a:p>
                      <a:pPr algn="l" fontAlgn="ctr"/>
                      <a:r>
                        <a:rPr lang="es-EC" sz="2000" u="none" strike="noStrike">
                          <a:effectLst/>
                        </a:rPr>
                        <a:t>DECIMO TERCER SUELDO AP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2000" u="none" strike="noStrike" dirty="0" smtClean="0">
                          <a:effectLst/>
                        </a:rPr>
                        <a:t>2,087.84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371737">
                <a:tc>
                  <a:txBody>
                    <a:bodyPr/>
                    <a:lstStyle/>
                    <a:p>
                      <a:pPr algn="l" fontAlgn="ctr"/>
                      <a:r>
                        <a:rPr lang="es-EC" sz="2000" u="none" strike="noStrike" dirty="0">
                          <a:effectLst/>
                        </a:rPr>
                        <a:t>DECIMO CUARTO SUELDO AP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2000" u="none" strike="noStrike" dirty="0" smtClean="0">
                          <a:effectLst/>
                        </a:rPr>
                        <a:t>1,800.00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371737">
                <a:tc>
                  <a:txBody>
                    <a:bodyPr/>
                    <a:lstStyle/>
                    <a:p>
                      <a:pPr algn="l" fontAlgn="ctr"/>
                      <a:r>
                        <a:rPr lang="es-EC" sz="2000" u="none" strike="noStrike">
                          <a:effectLst/>
                        </a:rPr>
                        <a:t>APORTE PATRONAL AP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2000" u="none" strike="noStrike" dirty="0" smtClean="0">
                          <a:effectLst/>
                        </a:rPr>
                        <a:t>3,050.16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371737">
                <a:tc>
                  <a:txBody>
                    <a:bodyPr/>
                    <a:lstStyle/>
                    <a:p>
                      <a:pPr algn="l" fontAlgn="ctr"/>
                      <a:r>
                        <a:rPr lang="es-EC" sz="2000" u="none" strike="noStrike">
                          <a:effectLst/>
                        </a:rPr>
                        <a:t>FONDOS DE RESERVA AP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2000" u="none" strike="noStrike" dirty="0" smtClean="0">
                          <a:effectLst/>
                        </a:rPr>
                        <a:t>2,091.36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371737">
                <a:tc>
                  <a:txBody>
                    <a:bodyPr/>
                    <a:lstStyle/>
                    <a:p>
                      <a:pPr algn="l" fontAlgn="ctr"/>
                      <a:r>
                        <a:rPr lang="es-ES" sz="2000" u="none" strike="noStrike">
                          <a:effectLst/>
                        </a:rPr>
                        <a:t>TRANSPORTE DEL PERSONAL AGUA POTABLE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2000" u="none" strike="noStrike">
                          <a:effectLst/>
                        </a:rPr>
                        <a:t>100.00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371737">
                <a:tc>
                  <a:txBody>
                    <a:bodyPr/>
                    <a:lstStyle/>
                    <a:p>
                      <a:pPr algn="l" fontAlgn="ctr"/>
                      <a:r>
                        <a:rPr lang="es-ES" sz="2000" u="none" strike="noStrike" dirty="0">
                          <a:effectLst/>
                        </a:rPr>
                        <a:t>COMBUSTIBLE PARA LA MOTO AP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2000" u="none" strike="noStrike">
                          <a:effectLst/>
                        </a:rPr>
                        <a:t>86.94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371737">
                <a:tc>
                  <a:txBody>
                    <a:bodyPr/>
                    <a:lstStyle/>
                    <a:p>
                      <a:pPr algn="l" fontAlgn="ctr"/>
                      <a:r>
                        <a:rPr lang="es-ES" sz="2000" u="none" strike="noStrike">
                          <a:effectLst/>
                        </a:rPr>
                        <a:t>MATERIALES DE ASEO PERSONAL AP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2000" u="none" strike="noStrike">
                          <a:effectLst/>
                        </a:rPr>
                        <a:t>60.01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371737">
                <a:tc>
                  <a:txBody>
                    <a:bodyPr/>
                    <a:lstStyle/>
                    <a:p>
                      <a:pPr algn="l" fontAlgn="ctr"/>
                      <a:r>
                        <a:rPr lang="es-ES" sz="2000" u="none" strike="noStrike">
                          <a:effectLst/>
                        </a:rPr>
                        <a:t>MATERIALES DE CONSTRUCCIóN AGUA POTABLE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2000" u="none" strike="noStrike">
                          <a:effectLst/>
                        </a:rPr>
                        <a:t>410.13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348304">
                <a:tc>
                  <a:txBody>
                    <a:bodyPr/>
                    <a:lstStyle/>
                    <a:p>
                      <a:pPr algn="l" fontAlgn="ctr"/>
                      <a:r>
                        <a:rPr lang="es-ES" sz="2000" u="none" strike="noStrike" dirty="0" smtClean="0">
                          <a:effectLst/>
                        </a:rPr>
                        <a:t>ADQUISICIÓN DE CLORO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2000" u="none" strike="noStrike">
                          <a:effectLst/>
                        </a:rPr>
                        <a:t>935.00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371737">
                <a:tc>
                  <a:txBody>
                    <a:bodyPr/>
                    <a:lstStyle/>
                    <a:p>
                      <a:pPr algn="l" fontAlgn="ctr"/>
                      <a:r>
                        <a:rPr lang="es-ES" sz="2000" u="none" strike="noStrike">
                          <a:effectLst/>
                        </a:rPr>
                        <a:t>MATRICULA DE LA MOTO AP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2000" u="none" strike="noStrike">
                          <a:effectLst/>
                        </a:rPr>
                        <a:t>112.21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371737">
                <a:tc>
                  <a:txBody>
                    <a:bodyPr/>
                    <a:lstStyle/>
                    <a:p>
                      <a:pPr algn="r" fontAlgn="ctr"/>
                      <a:r>
                        <a:rPr lang="es-EC" sz="2000" b="1" u="none" strike="noStrike" dirty="0">
                          <a:effectLst/>
                        </a:rPr>
                        <a:t>Total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2000" b="1" u="none" strike="noStrike" dirty="0" smtClean="0">
                          <a:effectLst/>
                        </a:rPr>
                        <a:t>35,837.65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534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0872" y="201505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 smtClean="0"/>
              <a:t>Actividades realizadas </a:t>
            </a:r>
            <a:br>
              <a:rPr lang="es-EC" b="1" dirty="0" smtClean="0"/>
            </a:br>
            <a:r>
              <a:rPr lang="es-EC" b="1" dirty="0" smtClean="0"/>
              <a:t>Cortes de agua potable a los usuarios con morosidad</a:t>
            </a:r>
            <a:endParaRPr lang="es-EC" b="1" dirty="0"/>
          </a:p>
        </p:txBody>
      </p:sp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2871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872" y="1774609"/>
            <a:ext cx="3623282" cy="4840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206" y="1774610"/>
            <a:ext cx="3637819" cy="4840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196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2355" y="405321"/>
            <a:ext cx="8596668" cy="1320800"/>
          </a:xfrm>
        </p:spPr>
        <p:txBody>
          <a:bodyPr/>
          <a:lstStyle/>
          <a:p>
            <a:pPr algn="ctr"/>
            <a:r>
              <a:rPr lang="es-EC" b="1" dirty="0" smtClean="0"/>
              <a:t>Cortes del servicio del agua potable a las acometidas clandestinas</a:t>
            </a:r>
            <a:endParaRPr lang="es-EC" b="1" dirty="0"/>
          </a:p>
        </p:txBody>
      </p:sp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2871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355" y="1877438"/>
            <a:ext cx="3610605" cy="4826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521" y="1877438"/>
            <a:ext cx="3644658" cy="4842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873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64017" y="1542989"/>
            <a:ext cx="8927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OBRAS EJECUTADAS EN EL AÑO 2023</a:t>
            </a:r>
          </a:p>
          <a:p>
            <a:pPr algn="ctr"/>
            <a:endParaRPr lang="es-EC" sz="3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036192" y="3355550"/>
            <a:ext cx="82634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3000" b="1" dirty="0"/>
              <a:t>Art. 64.-</a:t>
            </a:r>
            <a:r>
              <a:rPr lang="es-EC" sz="3000" dirty="0"/>
              <a:t> literal </a:t>
            </a:r>
            <a:r>
              <a:rPr lang="es-EC" sz="3000" b="1" dirty="0"/>
              <a:t>b</a:t>
            </a:r>
            <a:r>
              <a:rPr lang="es-EC" sz="3000" dirty="0"/>
              <a:t>) del COOTAD.- Planificar, construir y mantener la infraestructura física, los equipamientos y los espacios públicos de la </a:t>
            </a:r>
            <a:r>
              <a:rPr lang="es-EC" sz="3000" dirty="0" smtClean="0"/>
              <a:t>parroquia…</a:t>
            </a:r>
            <a:endParaRPr lang="es-EC" sz="3000" dirty="0"/>
          </a:p>
        </p:txBody>
      </p:sp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2871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6538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22220" y="1872183"/>
            <a:ext cx="89297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000" dirty="0"/>
              <a:t>1</a:t>
            </a:r>
            <a:r>
              <a:rPr lang="es-ES" sz="3000" dirty="0" smtClean="0"/>
              <a:t>.- T</a:t>
            </a:r>
            <a:r>
              <a:rPr lang="es-EC" sz="3000" dirty="0" err="1" smtClean="0"/>
              <a:t>erminación</a:t>
            </a:r>
            <a:r>
              <a:rPr lang="es-EC" sz="3000" dirty="0" smtClean="0"/>
              <a:t> </a:t>
            </a:r>
            <a:r>
              <a:rPr lang="es-EC" sz="3000" dirty="0"/>
              <a:t>del alcantarillado </a:t>
            </a:r>
            <a:r>
              <a:rPr lang="es-EC" sz="3000" dirty="0" smtClean="0"/>
              <a:t>de la calle María de los Ángeles en </a:t>
            </a:r>
            <a:r>
              <a:rPr lang="es-EC" sz="3000" dirty="0"/>
              <a:t>el barrio La </a:t>
            </a:r>
            <a:r>
              <a:rPr lang="es-EC" sz="3000" dirty="0" smtClean="0"/>
              <a:t>Libertad. </a:t>
            </a:r>
          </a:p>
          <a:p>
            <a:pPr algn="just"/>
            <a:endParaRPr lang="es-EC" sz="3000" dirty="0"/>
          </a:p>
        </p:txBody>
      </p:sp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42822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77863" y="39639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486062" y="529107"/>
            <a:ext cx="7607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000" b="1" u="sng" dirty="0" smtClean="0">
                <a:solidFill>
                  <a:srgbClr val="92D050"/>
                </a:solidFill>
              </a:rPr>
              <a:t>Convenio GAD MUNICIPAL DEL CANTÓN SALCEDO</a:t>
            </a:r>
            <a:endParaRPr lang="es-EC" sz="3000" b="1" u="sng" dirty="0">
              <a:solidFill>
                <a:srgbClr val="92D050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522220" y="3269953"/>
            <a:ext cx="5891966" cy="11776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defTabSz="457200">
              <a:spcBef>
                <a:spcPct val="0"/>
              </a:spcBef>
            </a:pPr>
            <a:r>
              <a:rPr lang="es-ES" sz="2500" dirty="0" smtClean="0">
                <a:solidFill>
                  <a:schemeClr val="tx1"/>
                </a:solidFill>
              </a:rPr>
              <a:t>MONTO TOTAL APORTE </a:t>
            </a:r>
            <a:r>
              <a:rPr lang="es-EC" sz="2500" dirty="0" smtClean="0">
                <a:solidFill>
                  <a:schemeClr val="tx1"/>
                </a:solidFill>
              </a:rPr>
              <a:t>MUNICIPIO</a:t>
            </a:r>
            <a:r>
              <a:rPr lang="es-EC" sz="2500" kern="0" dirty="0" smtClean="0">
                <a:solidFill>
                  <a:schemeClr val="tx1"/>
                </a:solidFill>
              </a:rPr>
              <a:t/>
            </a:r>
            <a:br>
              <a:rPr lang="es-EC" sz="2500" kern="0" dirty="0" smtClean="0">
                <a:solidFill>
                  <a:schemeClr val="tx1"/>
                </a:solidFill>
              </a:rPr>
            </a:br>
            <a:r>
              <a:rPr lang="es-EC" sz="2500" kern="0" dirty="0" smtClean="0">
                <a:solidFill>
                  <a:schemeClr val="tx1"/>
                </a:solidFill>
              </a:rPr>
              <a:t/>
            </a:r>
            <a:br>
              <a:rPr lang="es-EC" sz="2500" kern="0" dirty="0" smtClean="0">
                <a:solidFill>
                  <a:schemeClr val="tx1"/>
                </a:solidFill>
              </a:rPr>
            </a:br>
            <a:r>
              <a:rPr lang="es-EC" sz="2500" kern="0" dirty="0" smtClean="0">
                <a:solidFill>
                  <a:schemeClr val="tx1"/>
                </a:solidFill>
              </a:rPr>
              <a:t/>
            </a:r>
            <a:br>
              <a:rPr lang="es-EC" sz="2500" kern="0" dirty="0" smtClean="0">
                <a:solidFill>
                  <a:schemeClr val="tx1"/>
                </a:solidFill>
              </a:rPr>
            </a:br>
            <a:endParaRPr lang="es-EC" sz="2500" kern="0" dirty="0">
              <a:solidFill>
                <a:schemeClr val="tx1"/>
              </a:solidFill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5289576" y="3228270"/>
            <a:ext cx="5559456" cy="11545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 defTabSz="457200">
              <a:spcBef>
                <a:spcPct val="0"/>
              </a:spcBef>
            </a:pPr>
            <a:r>
              <a:rPr lang="es-ES" sz="2800" dirty="0" smtClean="0">
                <a:solidFill>
                  <a:schemeClr val="tx1"/>
                </a:solidFill>
              </a:rPr>
              <a:t>6,368.70 USD</a:t>
            </a:r>
            <a:r>
              <a:rPr lang="es-EC" sz="2800" kern="0" dirty="0" smtClean="0">
                <a:solidFill>
                  <a:schemeClr val="tx1"/>
                </a:solidFill>
              </a:rPr>
              <a:t/>
            </a:r>
            <a:br>
              <a:rPr lang="es-EC" sz="2800" kern="0" dirty="0" smtClean="0">
                <a:solidFill>
                  <a:schemeClr val="tx1"/>
                </a:solidFill>
              </a:rPr>
            </a:br>
            <a:r>
              <a:rPr lang="es-EC" sz="2800" kern="0" dirty="0" smtClean="0">
                <a:solidFill>
                  <a:schemeClr val="tx1"/>
                </a:solidFill>
              </a:rPr>
              <a:t/>
            </a:r>
            <a:br>
              <a:rPr lang="es-EC" sz="2800" kern="0" dirty="0" smtClean="0">
                <a:solidFill>
                  <a:schemeClr val="tx1"/>
                </a:solidFill>
              </a:rPr>
            </a:br>
            <a:r>
              <a:rPr lang="es-EC" sz="2800" kern="0" dirty="0" smtClean="0">
                <a:solidFill>
                  <a:schemeClr val="tx1"/>
                </a:solidFill>
              </a:rPr>
              <a:t/>
            </a:r>
            <a:br>
              <a:rPr lang="es-EC" sz="2800" kern="0" dirty="0" smtClean="0">
                <a:solidFill>
                  <a:schemeClr val="tx1"/>
                </a:solidFill>
              </a:rPr>
            </a:br>
            <a:r>
              <a:rPr lang="es-EC" sz="2800" kern="0" dirty="0" smtClean="0">
                <a:solidFill>
                  <a:schemeClr val="tx1"/>
                </a:solidFill>
              </a:rPr>
              <a:t/>
            </a:r>
            <a:br>
              <a:rPr lang="es-EC" sz="2800" kern="0" dirty="0" smtClean="0">
                <a:solidFill>
                  <a:schemeClr val="tx1"/>
                </a:solidFill>
              </a:rPr>
            </a:br>
            <a:endParaRPr lang="es-EC" sz="2800" kern="0" dirty="0">
              <a:solidFill>
                <a:schemeClr val="tx1"/>
              </a:solidFill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522220" y="3858777"/>
            <a:ext cx="5891966" cy="11776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defTabSz="457200">
              <a:spcBef>
                <a:spcPct val="0"/>
              </a:spcBef>
            </a:pPr>
            <a:r>
              <a:rPr lang="es-ES" sz="2500" dirty="0" smtClean="0">
                <a:solidFill>
                  <a:schemeClr val="tx1"/>
                </a:solidFill>
              </a:rPr>
              <a:t>MONTO TOTAL APORTE </a:t>
            </a:r>
            <a:r>
              <a:rPr lang="es-EC" sz="2500" dirty="0" smtClean="0">
                <a:solidFill>
                  <a:schemeClr val="tx1"/>
                </a:solidFill>
              </a:rPr>
              <a:t>GADPRAJH</a:t>
            </a:r>
            <a:r>
              <a:rPr lang="es-EC" sz="2500" kern="0" dirty="0" smtClean="0">
                <a:solidFill>
                  <a:schemeClr val="tx1"/>
                </a:solidFill>
              </a:rPr>
              <a:t/>
            </a:r>
            <a:br>
              <a:rPr lang="es-EC" sz="2500" kern="0" dirty="0" smtClean="0">
                <a:solidFill>
                  <a:schemeClr val="tx1"/>
                </a:solidFill>
              </a:rPr>
            </a:br>
            <a:r>
              <a:rPr lang="es-EC" sz="2500" kern="0" dirty="0" smtClean="0">
                <a:solidFill>
                  <a:schemeClr val="tx1"/>
                </a:solidFill>
              </a:rPr>
              <a:t/>
            </a:r>
            <a:br>
              <a:rPr lang="es-EC" sz="2500" kern="0" dirty="0" smtClean="0">
                <a:solidFill>
                  <a:schemeClr val="tx1"/>
                </a:solidFill>
              </a:rPr>
            </a:br>
            <a:r>
              <a:rPr lang="es-EC" sz="2500" kern="0" dirty="0" smtClean="0">
                <a:solidFill>
                  <a:schemeClr val="tx1"/>
                </a:solidFill>
              </a:rPr>
              <a:t/>
            </a:r>
            <a:br>
              <a:rPr lang="es-EC" sz="2500" kern="0" dirty="0" smtClean="0">
                <a:solidFill>
                  <a:schemeClr val="tx1"/>
                </a:solidFill>
              </a:rPr>
            </a:br>
            <a:endParaRPr lang="es-EC" sz="2500" kern="0" dirty="0">
              <a:solidFill>
                <a:schemeClr val="tx1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5289576" y="3840181"/>
            <a:ext cx="5559456" cy="11545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 defTabSz="457200">
              <a:spcBef>
                <a:spcPct val="0"/>
              </a:spcBef>
            </a:pPr>
            <a:r>
              <a:rPr lang="es-EC" sz="2800" dirty="0" smtClean="0">
                <a:solidFill>
                  <a:schemeClr val="tx1"/>
                </a:solidFill>
              </a:rPr>
              <a:t>5,722.20 USD</a:t>
            </a:r>
            <a:endParaRPr lang="es-EC" sz="2800" dirty="0">
              <a:solidFill>
                <a:schemeClr val="tx1"/>
              </a:solidFill>
            </a:endParaRPr>
          </a:p>
          <a:p>
            <a:pPr marL="0" lvl="1" algn="ctr" defTabSz="457200">
              <a:spcBef>
                <a:spcPct val="0"/>
              </a:spcBef>
            </a:pPr>
            <a:r>
              <a:rPr lang="es-EC" sz="2800" kern="0" dirty="0" smtClean="0">
                <a:solidFill>
                  <a:schemeClr val="tx1"/>
                </a:solidFill>
              </a:rPr>
              <a:t/>
            </a:r>
            <a:br>
              <a:rPr lang="es-EC" sz="2800" kern="0" dirty="0" smtClean="0">
                <a:solidFill>
                  <a:schemeClr val="tx1"/>
                </a:solidFill>
              </a:rPr>
            </a:br>
            <a:r>
              <a:rPr lang="es-EC" sz="2800" kern="0" dirty="0" smtClean="0">
                <a:solidFill>
                  <a:schemeClr val="tx1"/>
                </a:solidFill>
              </a:rPr>
              <a:t/>
            </a:r>
            <a:br>
              <a:rPr lang="es-EC" sz="2800" kern="0" dirty="0" smtClean="0">
                <a:solidFill>
                  <a:schemeClr val="tx1"/>
                </a:solidFill>
              </a:rPr>
            </a:br>
            <a:endParaRPr lang="es-EC" sz="2800" kern="0" dirty="0">
              <a:solidFill>
                <a:schemeClr val="tx1"/>
              </a:solidFill>
            </a:endParaRPr>
          </a:p>
        </p:txBody>
      </p:sp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8850546"/>
              </p:ext>
            </p:extLst>
          </p:nvPr>
        </p:nvGraphicFramePr>
        <p:xfrm>
          <a:off x="3268745" y="4382816"/>
          <a:ext cx="4571025" cy="2399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8961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1562" y="243781"/>
            <a:ext cx="8596668" cy="813534"/>
          </a:xfrm>
        </p:spPr>
        <p:txBody>
          <a:bodyPr>
            <a:normAutofit/>
          </a:bodyPr>
          <a:lstStyle/>
          <a:p>
            <a:pPr algn="ctr"/>
            <a:r>
              <a:rPr lang="es-EC" sz="4000" b="1" dirty="0"/>
              <a:t>Autoridades y Comisiones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6089" y="2040868"/>
            <a:ext cx="7016557" cy="462538"/>
          </a:xfrm>
        </p:spPr>
        <p:txBody>
          <a:bodyPr>
            <a:noAutofit/>
          </a:bodyPr>
          <a:lstStyle/>
          <a:p>
            <a:r>
              <a:rPr lang="es-EC" sz="2500" dirty="0"/>
              <a:t>Sr. Fausto </a:t>
            </a:r>
            <a:r>
              <a:rPr lang="es-EC" sz="2500" dirty="0" err="1"/>
              <a:t>Neptalí</a:t>
            </a:r>
            <a:r>
              <a:rPr lang="es-EC" sz="2500" dirty="0"/>
              <a:t> Torres Suáre</a:t>
            </a:r>
            <a:r>
              <a:rPr lang="es-EC" sz="2500" b="1" dirty="0"/>
              <a:t>z</a:t>
            </a:r>
            <a:endParaRPr lang="es-EC" sz="2500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627313" y="3715189"/>
            <a:ext cx="8596668" cy="462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500" dirty="0" smtClean="0"/>
              <a:t>Ing. Carmen Edith Naranjo Morales</a:t>
            </a:r>
          </a:p>
          <a:p>
            <a:endParaRPr lang="es-EC" sz="2500" dirty="0"/>
          </a:p>
          <a:p>
            <a:endParaRPr lang="es-EC" sz="2500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950149" y="2852473"/>
            <a:ext cx="10445070" cy="772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§"/>
            </a:pPr>
            <a:r>
              <a:rPr lang="es-ES" sz="2300" b="1" dirty="0" smtClean="0"/>
              <a:t>INFRAESTRUCTURA FÍSICA, EQUIPAMIENTO, ESPACIOS PÚBLICOS Y PROMOCIÓN DE LA ORGANIZACIÓN CIUDADANA</a:t>
            </a:r>
            <a:endParaRPr lang="es-EC" sz="2300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977510" y="4090404"/>
            <a:ext cx="8596668" cy="462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300" b="1" dirty="0" smtClean="0"/>
              <a:t>PLANIFICACIÓN Y PRESUPUESTO</a:t>
            </a:r>
            <a:endParaRPr lang="es-EC" sz="2300" b="1" dirty="0"/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627313" y="4652833"/>
            <a:ext cx="8596668" cy="462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500" dirty="0" smtClean="0"/>
              <a:t>Sra. </a:t>
            </a:r>
            <a:r>
              <a:rPr lang="es-EC" sz="2500" dirty="0" err="1" smtClean="0"/>
              <a:t>Mélida</a:t>
            </a:r>
            <a:r>
              <a:rPr lang="es-EC" sz="2500" dirty="0" smtClean="0"/>
              <a:t> Felipa Pérez </a:t>
            </a:r>
            <a:r>
              <a:rPr lang="es-EC" sz="2500" dirty="0" err="1" smtClean="0"/>
              <a:t>Mañay</a:t>
            </a:r>
            <a:endParaRPr lang="es-EC" sz="2500" dirty="0"/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977510" y="5011423"/>
            <a:ext cx="8596668" cy="462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2300" b="1" dirty="0" smtClean="0"/>
              <a:t>DESARROLLO SOCIAL</a:t>
            </a:r>
            <a:endParaRPr lang="es-EC" sz="2300" b="1" dirty="0"/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627313" y="5475715"/>
            <a:ext cx="8596668" cy="462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500" dirty="0" smtClean="0"/>
              <a:t>Sr. Benito Eduardo Lucero García</a:t>
            </a:r>
            <a:endParaRPr lang="es-EC" sz="2500" dirty="0"/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977510" y="5822273"/>
            <a:ext cx="10530015" cy="462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300" b="1" dirty="0" smtClean="0"/>
              <a:t>FOMENTO DE ACTIVIDADES PRODUCTIVAS, AGROPECUARIAS, TURISMO Y AMBIENTE</a:t>
            </a:r>
            <a:endParaRPr lang="es-EC" sz="2300" b="1" dirty="0"/>
          </a:p>
        </p:txBody>
      </p:sp>
      <p:sp>
        <p:nvSpPr>
          <p:cNvPr id="11" name="Marcador de contenido 2"/>
          <p:cNvSpPr txBox="1">
            <a:spLocks/>
          </p:cNvSpPr>
          <p:nvPr/>
        </p:nvSpPr>
        <p:spPr>
          <a:xfrm>
            <a:off x="950149" y="2423120"/>
            <a:ext cx="8679103" cy="772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s-ES" sz="2300" b="1" dirty="0" smtClean="0"/>
              <a:t>GESTIÓN Y USO EFICIENTE DEL AGUA</a:t>
            </a:r>
            <a:endParaRPr lang="es-EC" sz="2300" dirty="0"/>
          </a:p>
        </p:txBody>
      </p:sp>
      <p:pic>
        <p:nvPicPr>
          <p:cNvPr id="12" name="Imagen 1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0" y="155181"/>
            <a:ext cx="1172181" cy="1071418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Marcador de contenido 2"/>
          <p:cNvSpPr txBox="1">
            <a:spLocks/>
          </p:cNvSpPr>
          <p:nvPr/>
        </p:nvSpPr>
        <p:spPr>
          <a:xfrm>
            <a:off x="586090" y="1202160"/>
            <a:ext cx="7016557" cy="462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500" dirty="0" smtClean="0"/>
              <a:t>Sra. Susana Margarita Córdova Torres</a:t>
            </a:r>
            <a:endParaRPr lang="es-EC" sz="2500" dirty="0"/>
          </a:p>
        </p:txBody>
      </p:sp>
      <p:sp>
        <p:nvSpPr>
          <p:cNvPr id="14" name="Marcador de contenido 2"/>
          <p:cNvSpPr txBox="1">
            <a:spLocks/>
          </p:cNvSpPr>
          <p:nvPr/>
        </p:nvSpPr>
        <p:spPr>
          <a:xfrm>
            <a:off x="950148" y="1594014"/>
            <a:ext cx="8679103" cy="772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2300" b="1" dirty="0" smtClean="0"/>
              <a:t>COMISIÓN DE MESA</a:t>
            </a:r>
            <a:endParaRPr lang="es-EC" sz="2300" b="1" dirty="0"/>
          </a:p>
        </p:txBody>
      </p:sp>
    </p:spTree>
    <p:extLst>
      <p:ext uri="{BB962C8B-B14F-4D97-AF65-F5344CB8AC3E}">
        <p14:creationId xmlns:p14="http://schemas.microsoft.com/office/powerpoint/2010/main" val="360958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272" y="1531756"/>
            <a:ext cx="3680200" cy="5005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533" y="1531756"/>
            <a:ext cx="3719114" cy="5005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ángulo 1"/>
          <p:cNvSpPr/>
          <p:nvPr/>
        </p:nvSpPr>
        <p:spPr>
          <a:xfrm>
            <a:off x="2133726" y="254337"/>
            <a:ext cx="71076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000" dirty="0" smtClean="0"/>
              <a:t>Alcantarillado </a:t>
            </a:r>
            <a:r>
              <a:rPr lang="es-EC" sz="3000" dirty="0"/>
              <a:t>de la calle María de los Ángeles en el barrio La </a:t>
            </a:r>
            <a:r>
              <a:rPr lang="es-EC" sz="3000" dirty="0" smtClean="0"/>
              <a:t>Libertad</a:t>
            </a:r>
            <a:endParaRPr lang="es-EC" sz="3000" dirty="0"/>
          </a:p>
        </p:txBody>
      </p:sp>
    </p:spTree>
    <p:extLst>
      <p:ext uri="{BB962C8B-B14F-4D97-AF65-F5344CB8AC3E}">
        <p14:creationId xmlns:p14="http://schemas.microsoft.com/office/powerpoint/2010/main" val="209295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431197" y="1490498"/>
            <a:ext cx="95396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000" dirty="0" smtClean="0"/>
              <a:t>2.- Adoquinado </a:t>
            </a:r>
            <a:r>
              <a:rPr lang="es-EC" sz="3000" dirty="0" smtClean="0"/>
              <a:t>de la calle María de los Ángeles </a:t>
            </a:r>
            <a:r>
              <a:rPr lang="es-EC" sz="3000" dirty="0"/>
              <a:t>en el barrio La </a:t>
            </a:r>
            <a:r>
              <a:rPr lang="es-EC" sz="3000" dirty="0" smtClean="0"/>
              <a:t>Libertad. </a:t>
            </a:r>
          </a:p>
          <a:p>
            <a:pPr algn="just"/>
            <a:endParaRPr lang="es-EC" sz="3000" dirty="0"/>
          </a:p>
        </p:txBody>
      </p:sp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047313" y="333950"/>
            <a:ext cx="8560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000" b="1" u="sng" dirty="0" smtClean="0">
                <a:solidFill>
                  <a:srgbClr val="92D050"/>
                </a:solidFill>
              </a:rPr>
              <a:t>Convenio GAD PROVINCIAL COTOPAXI Y MUNICIPAL DEL CANTÓN SALCEDO</a:t>
            </a:r>
            <a:endParaRPr lang="es-EC" sz="3000" b="1" u="sng" dirty="0">
              <a:solidFill>
                <a:srgbClr val="92D050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561528" y="2684835"/>
            <a:ext cx="6562989" cy="11798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defTabSz="457200">
              <a:spcBef>
                <a:spcPct val="0"/>
              </a:spcBef>
            </a:pPr>
            <a:r>
              <a:rPr lang="es-ES" sz="2300" dirty="0" smtClean="0">
                <a:solidFill>
                  <a:schemeClr val="tx1"/>
                </a:solidFill>
              </a:rPr>
              <a:t>MONTO TOTAL APORTE </a:t>
            </a:r>
            <a:r>
              <a:rPr lang="es-EC" sz="2300" dirty="0" smtClean="0">
                <a:solidFill>
                  <a:schemeClr val="tx1"/>
                </a:solidFill>
              </a:rPr>
              <a:t>GAD PROVINCIAL</a:t>
            </a:r>
            <a:r>
              <a:rPr lang="es-EC" sz="2300" kern="0" dirty="0" smtClean="0">
                <a:solidFill>
                  <a:schemeClr val="tx1"/>
                </a:solidFill>
              </a:rPr>
              <a:t/>
            </a:r>
            <a:br>
              <a:rPr lang="es-EC" sz="2300" kern="0" dirty="0" smtClean="0">
                <a:solidFill>
                  <a:schemeClr val="tx1"/>
                </a:solidFill>
              </a:rPr>
            </a:br>
            <a:r>
              <a:rPr lang="es-EC" sz="2300" kern="0" dirty="0" smtClean="0">
                <a:solidFill>
                  <a:schemeClr val="tx1"/>
                </a:solidFill>
              </a:rPr>
              <a:t/>
            </a:r>
            <a:br>
              <a:rPr lang="es-EC" sz="2300" kern="0" dirty="0" smtClean="0">
                <a:solidFill>
                  <a:schemeClr val="tx1"/>
                </a:solidFill>
              </a:rPr>
            </a:br>
            <a:r>
              <a:rPr lang="es-EC" sz="2300" kern="0" dirty="0" smtClean="0">
                <a:solidFill>
                  <a:schemeClr val="tx1"/>
                </a:solidFill>
              </a:rPr>
              <a:t/>
            </a:r>
            <a:br>
              <a:rPr lang="es-EC" sz="2300" kern="0" dirty="0" smtClean="0">
                <a:solidFill>
                  <a:schemeClr val="tx1"/>
                </a:solidFill>
              </a:rPr>
            </a:br>
            <a:endParaRPr lang="es-EC" sz="2300" kern="0" dirty="0">
              <a:solidFill>
                <a:schemeClr val="tx1"/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57655" y="3151489"/>
            <a:ext cx="6481695" cy="11776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defTabSz="457200">
              <a:spcBef>
                <a:spcPct val="0"/>
              </a:spcBef>
            </a:pPr>
            <a:r>
              <a:rPr lang="es-ES" sz="2300" dirty="0" smtClean="0">
                <a:solidFill>
                  <a:schemeClr val="tx1"/>
                </a:solidFill>
              </a:rPr>
              <a:t>MONTO TOTAL APORTE </a:t>
            </a:r>
            <a:r>
              <a:rPr lang="es-EC" sz="2300" dirty="0" smtClean="0">
                <a:solidFill>
                  <a:schemeClr val="tx1"/>
                </a:solidFill>
              </a:rPr>
              <a:t>GAD MUNICIPAL</a:t>
            </a:r>
            <a:r>
              <a:rPr lang="es-EC" sz="2300" kern="0" dirty="0" smtClean="0">
                <a:solidFill>
                  <a:schemeClr val="tx1"/>
                </a:solidFill>
              </a:rPr>
              <a:t/>
            </a:r>
            <a:br>
              <a:rPr lang="es-EC" sz="2300" kern="0" dirty="0" smtClean="0">
                <a:solidFill>
                  <a:schemeClr val="tx1"/>
                </a:solidFill>
              </a:rPr>
            </a:br>
            <a:r>
              <a:rPr lang="es-EC" sz="2300" kern="0" dirty="0" smtClean="0">
                <a:solidFill>
                  <a:schemeClr val="tx1"/>
                </a:solidFill>
              </a:rPr>
              <a:t/>
            </a:r>
            <a:br>
              <a:rPr lang="es-EC" sz="2300" kern="0" dirty="0" smtClean="0">
                <a:solidFill>
                  <a:schemeClr val="tx1"/>
                </a:solidFill>
              </a:rPr>
            </a:br>
            <a:r>
              <a:rPr lang="es-EC" sz="2300" kern="0" dirty="0" smtClean="0">
                <a:solidFill>
                  <a:schemeClr val="tx1"/>
                </a:solidFill>
              </a:rPr>
              <a:t/>
            </a:r>
            <a:br>
              <a:rPr lang="es-EC" sz="2300" kern="0" dirty="0" smtClean="0">
                <a:solidFill>
                  <a:schemeClr val="tx1"/>
                </a:solidFill>
              </a:rPr>
            </a:br>
            <a:endParaRPr lang="es-EC" sz="2300" kern="0" dirty="0">
              <a:solidFill>
                <a:schemeClr val="tx1"/>
              </a:solidFill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6049115" y="2716432"/>
            <a:ext cx="5559456" cy="11545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 defTabSz="457200">
              <a:spcBef>
                <a:spcPct val="0"/>
              </a:spcBef>
            </a:pPr>
            <a:r>
              <a:rPr lang="es-ES" sz="2300" dirty="0" smtClean="0"/>
              <a:t>27,844.20 USD</a:t>
            </a:r>
            <a:r>
              <a:rPr lang="es-EC" sz="2300" kern="0" dirty="0" smtClean="0"/>
              <a:t/>
            </a:r>
            <a:br>
              <a:rPr lang="es-EC" sz="2300" kern="0" dirty="0" smtClean="0"/>
            </a:br>
            <a:r>
              <a:rPr lang="es-EC" sz="2300" kern="0" dirty="0" smtClean="0"/>
              <a:t/>
            </a:r>
            <a:br>
              <a:rPr lang="es-EC" sz="2300" kern="0" dirty="0" smtClean="0"/>
            </a:br>
            <a:r>
              <a:rPr lang="es-EC" sz="2300" kern="0" dirty="0" smtClean="0"/>
              <a:t/>
            </a:r>
            <a:br>
              <a:rPr lang="es-EC" sz="2300" kern="0" dirty="0" smtClean="0"/>
            </a:br>
            <a:r>
              <a:rPr lang="es-EC" sz="2300" kern="0" dirty="0" smtClean="0"/>
              <a:t/>
            </a:r>
            <a:br>
              <a:rPr lang="es-EC" sz="2300" kern="0" dirty="0" smtClean="0"/>
            </a:br>
            <a:endParaRPr lang="es-EC" sz="2300" kern="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6049115" y="3192218"/>
            <a:ext cx="5559456" cy="11545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 defTabSz="457200">
              <a:spcBef>
                <a:spcPct val="0"/>
              </a:spcBef>
            </a:pPr>
            <a:r>
              <a:rPr lang="es-ES" sz="2300" dirty="0" smtClean="0"/>
              <a:t>27,189.44 USD</a:t>
            </a:r>
            <a:r>
              <a:rPr lang="es-EC" sz="2300" kern="0" dirty="0" smtClean="0"/>
              <a:t/>
            </a:r>
            <a:br>
              <a:rPr lang="es-EC" sz="2300" kern="0" dirty="0" smtClean="0"/>
            </a:br>
            <a:r>
              <a:rPr lang="es-EC" sz="2300" kern="0" dirty="0" smtClean="0"/>
              <a:t/>
            </a:r>
            <a:br>
              <a:rPr lang="es-EC" sz="2300" kern="0" dirty="0" smtClean="0"/>
            </a:br>
            <a:r>
              <a:rPr lang="es-EC" sz="2300" kern="0" dirty="0" smtClean="0"/>
              <a:t/>
            </a:r>
            <a:br>
              <a:rPr lang="es-EC" sz="2300" kern="0" dirty="0" smtClean="0"/>
            </a:br>
            <a:r>
              <a:rPr lang="es-EC" sz="2300" kern="0" dirty="0" smtClean="0"/>
              <a:t/>
            </a:r>
            <a:br>
              <a:rPr lang="es-EC" sz="2300" kern="0" dirty="0" smtClean="0"/>
            </a:br>
            <a:endParaRPr lang="es-EC" sz="2300" kern="0" dirty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517009" y="3588363"/>
            <a:ext cx="5891966" cy="11776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defTabSz="457200">
              <a:spcBef>
                <a:spcPct val="0"/>
              </a:spcBef>
            </a:pPr>
            <a:r>
              <a:rPr lang="es-ES" sz="2300" dirty="0" smtClean="0">
                <a:solidFill>
                  <a:schemeClr val="tx1"/>
                </a:solidFill>
              </a:rPr>
              <a:t>MONTO TOTAL APORTE </a:t>
            </a:r>
            <a:r>
              <a:rPr lang="es-EC" sz="2300" dirty="0" smtClean="0">
                <a:solidFill>
                  <a:schemeClr val="tx1"/>
                </a:solidFill>
              </a:rPr>
              <a:t>GADPRAJH</a:t>
            </a:r>
            <a:r>
              <a:rPr lang="es-EC" sz="2300" kern="0" dirty="0" smtClean="0">
                <a:solidFill>
                  <a:schemeClr val="tx1"/>
                </a:solidFill>
              </a:rPr>
              <a:t/>
            </a:r>
            <a:br>
              <a:rPr lang="es-EC" sz="2300" kern="0" dirty="0" smtClean="0">
                <a:solidFill>
                  <a:schemeClr val="tx1"/>
                </a:solidFill>
              </a:rPr>
            </a:br>
            <a:r>
              <a:rPr lang="es-EC" sz="2300" kern="0" dirty="0" smtClean="0">
                <a:solidFill>
                  <a:schemeClr val="tx1"/>
                </a:solidFill>
              </a:rPr>
              <a:t/>
            </a:r>
            <a:br>
              <a:rPr lang="es-EC" sz="2300" kern="0" dirty="0" smtClean="0">
                <a:solidFill>
                  <a:schemeClr val="tx1"/>
                </a:solidFill>
              </a:rPr>
            </a:br>
            <a:r>
              <a:rPr lang="es-EC" sz="2300" kern="0" dirty="0" smtClean="0">
                <a:solidFill>
                  <a:schemeClr val="tx1"/>
                </a:solidFill>
              </a:rPr>
              <a:t/>
            </a:r>
            <a:br>
              <a:rPr lang="es-EC" sz="2300" kern="0" dirty="0" smtClean="0">
                <a:solidFill>
                  <a:schemeClr val="tx1"/>
                </a:solidFill>
              </a:rPr>
            </a:br>
            <a:endParaRPr lang="es-EC" sz="2300" kern="0" dirty="0">
              <a:solidFill>
                <a:schemeClr val="tx1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130609" y="3638143"/>
            <a:ext cx="5559456" cy="11913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 defTabSz="457200">
              <a:spcBef>
                <a:spcPct val="0"/>
              </a:spcBef>
            </a:pPr>
            <a:r>
              <a:rPr lang="es-ES" sz="2300" dirty="0" smtClean="0"/>
              <a:t>6,296.00 USD</a:t>
            </a:r>
            <a:r>
              <a:rPr lang="es-EC" sz="2300" kern="0" dirty="0" smtClean="0"/>
              <a:t/>
            </a:r>
            <a:br>
              <a:rPr lang="es-EC" sz="2300" kern="0" dirty="0" smtClean="0"/>
            </a:br>
            <a:r>
              <a:rPr lang="es-EC" sz="2300" kern="0" dirty="0" smtClean="0"/>
              <a:t/>
            </a:r>
            <a:br>
              <a:rPr lang="es-EC" sz="2300" kern="0" dirty="0" smtClean="0"/>
            </a:br>
            <a:r>
              <a:rPr lang="es-EC" sz="2300" kern="0" dirty="0" smtClean="0"/>
              <a:t/>
            </a:r>
            <a:br>
              <a:rPr lang="es-EC" sz="2300" kern="0" dirty="0" smtClean="0"/>
            </a:br>
            <a:r>
              <a:rPr lang="es-EC" sz="2300" kern="0" dirty="0" smtClean="0"/>
              <a:t/>
            </a:r>
            <a:br>
              <a:rPr lang="es-EC" sz="2300" kern="0" dirty="0" smtClean="0"/>
            </a:br>
            <a:endParaRPr lang="es-EC" sz="2300" kern="0" dirty="0"/>
          </a:p>
        </p:txBody>
      </p:sp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6876966"/>
              </p:ext>
            </p:extLst>
          </p:nvPr>
        </p:nvGraphicFramePr>
        <p:xfrm>
          <a:off x="2224392" y="4114800"/>
          <a:ext cx="597602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9299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1120579" y="584919"/>
            <a:ext cx="88976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 smtClean="0"/>
              <a:t>Adoquinado </a:t>
            </a:r>
            <a:r>
              <a:rPr lang="es-EC" sz="3000" dirty="0" smtClean="0"/>
              <a:t>de la calle María de los Ángeles</a:t>
            </a:r>
            <a:endParaRPr lang="es-EC" sz="3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87" y="1561832"/>
            <a:ext cx="9552719" cy="4493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075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406" y="1269999"/>
            <a:ext cx="3960599" cy="5270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469" y="1299183"/>
            <a:ext cx="3861617" cy="5270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/>
          <p:cNvSpPr txBox="1"/>
          <p:nvPr/>
        </p:nvSpPr>
        <p:spPr>
          <a:xfrm>
            <a:off x="1190387" y="409956"/>
            <a:ext cx="88976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 smtClean="0"/>
              <a:t>Adoquinado </a:t>
            </a:r>
            <a:r>
              <a:rPr lang="es-EC" sz="3000" dirty="0" smtClean="0"/>
              <a:t>de la calle María de los Ángeles</a:t>
            </a:r>
            <a:endParaRPr lang="es-EC" sz="3000" dirty="0"/>
          </a:p>
        </p:txBody>
      </p:sp>
    </p:spTree>
    <p:extLst>
      <p:ext uri="{BB962C8B-B14F-4D97-AF65-F5344CB8AC3E}">
        <p14:creationId xmlns:p14="http://schemas.microsoft.com/office/powerpoint/2010/main" val="181116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634" y="1270000"/>
            <a:ext cx="3440884" cy="5353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1C0311B3-8A1E-9037-8DCA-328E7E9F28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82" r="32752"/>
          <a:stretch/>
        </p:blipFill>
        <p:spPr>
          <a:xfrm>
            <a:off x="1229298" y="1270000"/>
            <a:ext cx="3927796" cy="5353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/>
          <p:cNvSpPr txBox="1"/>
          <p:nvPr/>
        </p:nvSpPr>
        <p:spPr>
          <a:xfrm>
            <a:off x="901527" y="409956"/>
            <a:ext cx="88976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 smtClean="0"/>
              <a:t>Adoquinado </a:t>
            </a:r>
            <a:r>
              <a:rPr lang="es-EC" sz="3000" dirty="0" smtClean="0"/>
              <a:t>de la calle María de los Ángeles</a:t>
            </a:r>
            <a:endParaRPr lang="es-EC" sz="3000" dirty="0"/>
          </a:p>
        </p:txBody>
      </p:sp>
    </p:spTree>
    <p:extLst>
      <p:ext uri="{BB962C8B-B14F-4D97-AF65-F5344CB8AC3E}">
        <p14:creationId xmlns:p14="http://schemas.microsoft.com/office/powerpoint/2010/main" val="263546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927787" y="555872"/>
            <a:ext cx="88976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 smtClean="0"/>
              <a:t>Adoquinado </a:t>
            </a:r>
            <a:r>
              <a:rPr lang="es-EC" sz="3000" dirty="0" smtClean="0"/>
              <a:t>de la calle María de los Ángeles</a:t>
            </a:r>
            <a:endParaRPr lang="es-EC" sz="3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17" y="1347824"/>
            <a:ext cx="8810020" cy="5016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354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41675" y="1638338"/>
            <a:ext cx="93738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000" dirty="0"/>
              <a:t>3</a:t>
            </a:r>
            <a:r>
              <a:rPr lang="es-ES" sz="3000" dirty="0" smtClean="0"/>
              <a:t>.- M</a:t>
            </a:r>
            <a:r>
              <a:rPr lang="es-EC" sz="3000" dirty="0" smtClean="0"/>
              <a:t>ejoramiento </a:t>
            </a:r>
            <a:r>
              <a:rPr lang="es-EC" sz="3000" dirty="0"/>
              <a:t>del sistema de agua potable en el barrio La </a:t>
            </a:r>
            <a:r>
              <a:rPr lang="es-EC" sz="3000" dirty="0" smtClean="0"/>
              <a:t>Primavera.</a:t>
            </a:r>
            <a:endParaRPr lang="es-EC" sz="3000" dirty="0"/>
          </a:p>
          <a:p>
            <a:pPr algn="just"/>
            <a:endParaRPr lang="es-EC" sz="3000" dirty="0" smtClean="0"/>
          </a:p>
        </p:txBody>
      </p:sp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541675" y="2893509"/>
            <a:ext cx="5891966" cy="11776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defTabSz="457200">
              <a:spcBef>
                <a:spcPct val="0"/>
              </a:spcBef>
            </a:pPr>
            <a:r>
              <a:rPr lang="es-ES" sz="2300" dirty="0" smtClean="0">
                <a:solidFill>
                  <a:schemeClr val="tx1"/>
                </a:solidFill>
              </a:rPr>
              <a:t>MONTO TOTAL APORTE </a:t>
            </a:r>
            <a:r>
              <a:rPr lang="es-EC" sz="2300" dirty="0" smtClean="0">
                <a:solidFill>
                  <a:schemeClr val="tx1"/>
                </a:solidFill>
              </a:rPr>
              <a:t>MUNICIPIO</a:t>
            </a:r>
            <a:r>
              <a:rPr lang="es-EC" sz="2300" kern="0" dirty="0" smtClean="0">
                <a:solidFill>
                  <a:schemeClr val="tx1"/>
                </a:solidFill>
              </a:rPr>
              <a:t/>
            </a:r>
            <a:br>
              <a:rPr lang="es-EC" sz="2300" kern="0" dirty="0" smtClean="0">
                <a:solidFill>
                  <a:schemeClr val="tx1"/>
                </a:solidFill>
              </a:rPr>
            </a:br>
            <a:r>
              <a:rPr lang="es-EC" sz="2300" kern="0" dirty="0" smtClean="0">
                <a:solidFill>
                  <a:schemeClr val="tx1"/>
                </a:solidFill>
              </a:rPr>
              <a:t/>
            </a:r>
            <a:br>
              <a:rPr lang="es-EC" sz="2300" kern="0" dirty="0" smtClean="0">
                <a:solidFill>
                  <a:schemeClr val="tx1"/>
                </a:solidFill>
              </a:rPr>
            </a:br>
            <a:r>
              <a:rPr lang="es-EC" sz="2300" kern="0" dirty="0" smtClean="0">
                <a:solidFill>
                  <a:schemeClr val="tx1"/>
                </a:solidFill>
              </a:rPr>
              <a:t/>
            </a:r>
            <a:br>
              <a:rPr lang="es-EC" sz="2300" kern="0" dirty="0" smtClean="0">
                <a:solidFill>
                  <a:schemeClr val="tx1"/>
                </a:solidFill>
              </a:rPr>
            </a:br>
            <a:endParaRPr lang="es-EC" sz="2300" kern="0" dirty="0">
              <a:solidFill>
                <a:schemeClr val="tx1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4958324" y="2865524"/>
            <a:ext cx="5559456" cy="11545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 defTabSz="457200">
              <a:spcBef>
                <a:spcPct val="0"/>
              </a:spcBef>
            </a:pPr>
            <a:r>
              <a:rPr lang="es-ES" sz="2300" dirty="0" smtClean="0"/>
              <a:t>16,621.82 USD</a:t>
            </a:r>
            <a:r>
              <a:rPr lang="es-EC" sz="2300" kern="0" dirty="0" smtClean="0"/>
              <a:t/>
            </a:r>
            <a:br>
              <a:rPr lang="es-EC" sz="2300" kern="0" dirty="0" smtClean="0"/>
            </a:br>
            <a:r>
              <a:rPr lang="es-EC" sz="2300" kern="0" dirty="0" smtClean="0"/>
              <a:t>  </a:t>
            </a:r>
            <a:br>
              <a:rPr lang="es-EC" sz="2300" kern="0" dirty="0" smtClean="0"/>
            </a:br>
            <a:r>
              <a:rPr lang="es-EC" sz="2300" kern="0" dirty="0" smtClean="0"/>
              <a:t/>
            </a:r>
            <a:br>
              <a:rPr lang="es-EC" sz="2300" kern="0" dirty="0" smtClean="0"/>
            </a:br>
            <a:endParaRPr lang="es-EC" sz="2300" kern="0" dirty="0"/>
          </a:p>
        </p:txBody>
      </p:sp>
      <p:sp>
        <p:nvSpPr>
          <p:cNvPr id="7" name="CuadroTexto 6"/>
          <p:cNvSpPr txBox="1"/>
          <p:nvPr/>
        </p:nvSpPr>
        <p:spPr>
          <a:xfrm>
            <a:off x="1206229" y="739093"/>
            <a:ext cx="85603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000" u="sng" dirty="0" smtClean="0">
                <a:solidFill>
                  <a:srgbClr val="92D050"/>
                </a:solidFill>
              </a:rPr>
              <a:t>Convenio GAD MUNICIPAL DEL CANTÓN SALCEDO</a:t>
            </a:r>
            <a:endParaRPr lang="es-EC" sz="3000" u="sng" dirty="0">
              <a:solidFill>
                <a:srgbClr val="92D050"/>
              </a:solidFill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531947" y="3384694"/>
            <a:ext cx="5891966" cy="11776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defTabSz="457200">
              <a:spcBef>
                <a:spcPct val="0"/>
              </a:spcBef>
            </a:pPr>
            <a:r>
              <a:rPr lang="es-ES" sz="2300" dirty="0" smtClean="0">
                <a:solidFill>
                  <a:schemeClr val="tx1"/>
                </a:solidFill>
              </a:rPr>
              <a:t>MONTO TOTAL APORTE </a:t>
            </a:r>
            <a:r>
              <a:rPr lang="es-EC" sz="2300" dirty="0" smtClean="0">
                <a:solidFill>
                  <a:schemeClr val="tx1"/>
                </a:solidFill>
              </a:rPr>
              <a:t>GADPRAJH</a:t>
            </a:r>
            <a:r>
              <a:rPr lang="es-EC" sz="2300" kern="0" dirty="0" smtClean="0">
                <a:solidFill>
                  <a:schemeClr val="tx1"/>
                </a:solidFill>
              </a:rPr>
              <a:t/>
            </a:r>
            <a:br>
              <a:rPr lang="es-EC" sz="2300" kern="0" dirty="0" smtClean="0">
                <a:solidFill>
                  <a:schemeClr val="tx1"/>
                </a:solidFill>
              </a:rPr>
            </a:br>
            <a:r>
              <a:rPr lang="es-EC" sz="2300" kern="0" dirty="0" smtClean="0">
                <a:solidFill>
                  <a:schemeClr val="tx1"/>
                </a:solidFill>
              </a:rPr>
              <a:t/>
            </a:r>
            <a:br>
              <a:rPr lang="es-EC" sz="2300" kern="0" dirty="0" smtClean="0">
                <a:solidFill>
                  <a:schemeClr val="tx1"/>
                </a:solidFill>
              </a:rPr>
            </a:br>
            <a:r>
              <a:rPr lang="es-EC" sz="2300" kern="0" dirty="0" smtClean="0">
                <a:solidFill>
                  <a:schemeClr val="tx1"/>
                </a:solidFill>
              </a:rPr>
              <a:t/>
            </a:r>
            <a:br>
              <a:rPr lang="es-EC" sz="2300" kern="0" dirty="0" smtClean="0">
                <a:solidFill>
                  <a:schemeClr val="tx1"/>
                </a:solidFill>
              </a:rPr>
            </a:br>
            <a:endParaRPr lang="es-EC" sz="2300" kern="0" dirty="0">
              <a:solidFill>
                <a:schemeClr val="tx1"/>
              </a:solidFill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4911756" y="3354046"/>
            <a:ext cx="5559456" cy="11545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 defTabSz="457200">
              <a:spcBef>
                <a:spcPct val="0"/>
              </a:spcBef>
            </a:pPr>
            <a:r>
              <a:rPr lang="es-ES" sz="2300" dirty="0" smtClean="0"/>
              <a:t>      410.13 USD</a:t>
            </a:r>
            <a:r>
              <a:rPr lang="es-EC" sz="2300" kern="0" dirty="0" smtClean="0"/>
              <a:t/>
            </a:r>
            <a:br>
              <a:rPr lang="es-EC" sz="2300" kern="0" dirty="0" smtClean="0"/>
            </a:br>
            <a:r>
              <a:rPr lang="es-EC" sz="2300" kern="0" dirty="0" smtClean="0"/>
              <a:t/>
            </a:r>
            <a:br>
              <a:rPr lang="es-EC" sz="2300" kern="0" dirty="0" smtClean="0"/>
            </a:br>
            <a:r>
              <a:rPr lang="es-EC" sz="2300" kern="0" dirty="0" smtClean="0"/>
              <a:t/>
            </a:r>
            <a:br>
              <a:rPr lang="es-EC" sz="2300" kern="0" dirty="0" smtClean="0"/>
            </a:br>
            <a:r>
              <a:rPr lang="es-EC" sz="2300" kern="0" dirty="0" smtClean="0"/>
              <a:t/>
            </a:r>
            <a:br>
              <a:rPr lang="es-EC" sz="2300" kern="0" dirty="0" smtClean="0"/>
            </a:br>
            <a:endParaRPr lang="es-EC" sz="2300" kern="0" dirty="0"/>
          </a:p>
        </p:txBody>
      </p:sp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3868385"/>
              </p:ext>
            </p:extLst>
          </p:nvPr>
        </p:nvGraphicFramePr>
        <p:xfrm>
          <a:off x="2398558" y="4020070"/>
          <a:ext cx="511953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464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447" y="1425499"/>
            <a:ext cx="3981274" cy="5297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371" y="1425498"/>
            <a:ext cx="3923004" cy="5297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/>
          <p:cNvSpPr txBox="1"/>
          <p:nvPr/>
        </p:nvSpPr>
        <p:spPr>
          <a:xfrm>
            <a:off x="1339272" y="424332"/>
            <a:ext cx="8174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 smtClean="0"/>
              <a:t>M</a:t>
            </a:r>
            <a:r>
              <a:rPr lang="es-EC" sz="3000" dirty="0" err="1" smtClean="0"/>
              <a:t>ejoramiento</a:t>
            </a:r>
            <a:r>
              <a:rPr lang="es-EC" sz="3000" dirty="0" smtClean="0"/>
              <a:t> </a:t>
            </a:r>
            <a:r>
              <a:rPr lang="es-EC" sz="3000" dirty="0"/>
              <a:t>del sistema de agua potable en el barrio La </a:t>
            </a:r>
            <a:r>
              <a:rPr lang="es-EC" sz="3000" dirty="0" smtClean="0"/>
              <a:t>Primavera.</a:t>
            </a:r>
            <a:endParaRPr lang="es-EC" sz="3000" dirty="0"/>
          </a:p>
          <a:p>
            <a:pPr algn="ctr"/>
            <a:endParaRPr lang="es-EC" sz="3000" dirty="0" smtClean="0"/>
          </a:p>
        </p:txBody>
      </p:sp>
    </p:spTree>
    <p:extLst>
      <p:ext uri="{BB962C8B-B14F-4D97-AF65-F5344CB8AC3E}">
        <p14:creationId xmlns:p14="http://schemas.microsoft.com/office/powerpoint/2010/main" val="374055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339272" y="529181"/>
            <a:ext cx="8174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000" dirty="0" smtClean="0"/>
              <a:t>4.- Construcción del nuevo edificio del GAD Parroquial</a:t>
            </a:r>
            <a:endParaRPr lang="es-EC" sz="3000" dirty="0" smtClean="0"/>
          </a:p>
        </p:txBody>
      </p:sp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328072"/>
              </p:ext>
            </p:extLst>
          </p:nvPr>
        </p:nvGraphicFramePr>
        <p:xfrm>
          <a:off x="2143425" y="2625735"/>
          <a:ext cx="6109437" cy="16089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36479"/>
                <a:gridCol w="2036479"/>
                <a:gridCol w="2036479"/>
              </a:tblGrid>
              <a:tr h="318828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>
                          <a:effectLst/>
                        </a:rPr>
                        <a:t>AVANCE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>
                          <a:effectLst/>
                        </a:rPr>
                        <a:t>MES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>
                          <a:effectLst/>
                        </a:rPr>
                        <a:t>VALOR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333658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PLANILLA 3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</a:rPr>
                        <a:t>Febrero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 smtClean="0">
                          <a:effectLst/>
                        </a:rPr>
                        <a:t>38,655.86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318828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PLANILLA 4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</a:rPr>
                        <a:t>Abril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 smtClean="0">
                          <a:effectLst/>
                        </a:rPr>
                        <a:t>23,526.31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318828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PLANILLA 5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</a:rPr>
                        <a:t>Diciembre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 smtClean="0">
                          <a:effectLst/>
                        </a:rPr>
                        <a:t>12,325.53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318828"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1" u="none" strike="noStrike" dirty="0">
                          <a:effectLst/>
                        </a:rPr>
                        <a:t>TOTAL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b="1" u="none" strike="noStrike" dirty="0" smtClean="0">
                          <a:effectLst/>
                        </a:rPr>
                        <a:t>74,507.70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901048"/>
              </p:ext>
            </p:extLst>
          </p:nvPr>
        </p:nvGraphicFramePr>
        <p:xfrm>
          <a:off x="2827920" y="5226639"/>
          <a:ext cx="4215984" cy="1275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7992"/>
                <a:gridCol w="2107992"/>
              </a:tblGrid>
              <a:tr h="318828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>
                          <a:effectLst/>
                        </a:rPr>
                        <a:t>AVANCE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>
                          <a:effectLst/>
                        </a:rPr>
                        <a:t>VALOR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318828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</a:rPr>
                        <a:t>PLANILLA </a:t>
                      </a:r>
                      <a:r>
                        <a:rPr lang="es-EC" sz="2000" u="none" strike="noStrike" dirty="0" smtClean="0">
                          <a:effectLst/>
                        </a:rPr>
                        <a:t>6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 smtClean="0">
                          <a:effectLst/>
                        </a:rPr>
                        <a:t>8,989.92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318828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</a:rPr>
                        <a:t>PLANILLA </a:t>
                      </a:r>
                      <a:r>
                        <a:rPr lang="es-EC" sz="2000" u="none" strike="noStrike" dirty="0" smtClean="0">
                          <a:effectLst/>
                        </a:rPr>
                        <a:t>7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 smtClean="0">
                          <a:effectLst/>
                        </a:rPr>
                        <a:t>2,305.03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318828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1" u="none" strike="noStrike" dirty="0" smtClean="0">
                          <a:effectLst/>
                        </a:rPr>
                        <a:t>TOTAL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b="1" u="none" strike="noStrike" dirty="0" smtClean="0">
                          <a:effectLst/>
                        </a:rPr>
                        <a:t>11,294.95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2143425" y="1970115"/>
            <a:ext cx="8174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000" dirty="0" smtClean="0"/>
              <a:t>Planillas canceladas en el año 2023</a:t>
            </a:r>
          </a:p>
          <a:p>
            <a:pPr algn="just"/>
            <a:endParaRPr lang="es-EC" sz="3000" dirty="0" smtClean="0"/>
          </a:p>
        </p:txBody>
      </p:sp>
      <p:sp>
        <p:nvSpPr>
          <p:cNvPr id="7" name="CuadroTexto 6"/>
          <p:cNvSpPr txBox="1"/>
          <p:nvPr/>
        </p:nvSpPr>
        <p:spPr>
          <a:xfrm>
            <a:off x="2143425" y="4560726"/>
            <a:ext cx="8174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000" dirty="0" smtClean="0"/>
              <a:t>Planillas </a:t>
            </a:r>
            <a:r>
              <a:rPr lang="es-ES" sz="3000" dirty="0" err="1" smtClean="0"/>
              <a:t>planillas</a:t>
            </a:r>
            <a:r>
              <a:rPr lang="es-ES" sz="3000" dirty="0" smtClean="0"/>
              <a:t> pendientes</a:t>
            </a:r>
          </a:p>
          <a:p>
            <a:pPr algn="just"/>
            <a:endParaRPr lang="es-EC" sz="3000" dirty="0" smtClean="0"/>
          </a:p>
        </p:txBody>
      </p:sp>
    </p:spTree>
    <p:extLst>
      <p:ext uri="{BB962C8B-B14F-4D97-AF65-F5344CB8AC3E}">
        <p14:creationId xmlns:p14="http://schemas.microsoft.com/office/powerpoint/2010/main" val="229646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276139" y="254337"/>
            <a:ext cx="8174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b="1" dirty="0" smtClean="0"/>
              <a:t>Pago anual del crédito al BDE para la Construcción </a:t>
            </a:r>
            <a:r>
              <a:rPr lang="es-ES" sz="3000" b="1" dirty="0"/>
              <a:t>del nuevo edificio </a:t>
            </a:r>
            <a:endParaRPr lang="es-EC" sz="3000" b="1" dirty="0" smtClean="0"/>
          </a:p>
        </p:txBody>
      </p:sp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202657"/>
              </p:ext>
            </p:extLst>
          </p:nvPr>
        </p:nvGraphicFramePr>
        <p:xfrm>
          <a:off x="1248431" y="1546702"/>
          <a:ext cx="8201892" cy="8060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33964"/>
                <a:gridCol w="2733964"/>
                <a:gridCol w="2733964"/>
              </a:tblGrid>
              <a:tr h="487179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 smtClean="0">
                          <a:effectLst/>
                        </a:rPr>
                        <a:t>AMORTIZACIÓN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 smtClean="0">
                          <a:effectLst/>
                        </a:rPr>
                        <a:t>INTERÉS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 smtClean="0">
                          <a:effectLst/>
                        </a:rPr>
                        <a:t>TOTAL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318828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 smtClean="0">
                          <a:effectLst/>
                        </a:rPr>
                        <a:t>19,559.90 USD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 smtClean="0">
                          <a:effectLst/>
                        </a:rPr>
                        <a:t>12,336.18	USD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31,896.08 USD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74" y="2485957"/>
            <a:ext cx="9201629" cy="4298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26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37436" y="857409"/>
            <a:ext cx="8405790" cy="1148326"/>
          </a:xfrm>
        </p:spPr>
        <p:txBody>
          <a:bodyPr>
            <a:noAutofit/>
          </a:bodyPr>
          <a:lstStyle/>
          <a:p>
            <a:pPr algn="ctr" fontAlgn="base"/>
            <a:r>
              <a:rPr lang="es-ES" sz="3000" b="1" dirty="0">
                <a:solidFill>
                  <a:schemeClr val="tx1"/>
                </a:solidFill>
              </a:rPr>
              <a:t>ART. </a:t>
            </a:r>
            <a:r>
              <a:rPr lang="es-ES" sz="3000" b="1" dirty="0" smtClean="0">
                <a:solidFill>
                  <a:schemeClr val="tx1"/>
                </a:solidFill>
              </a:rPr>
              <a:t>65.- </a:t>
            </a:r>
            <a:r>
              <a:rPr lang="es-ES" sz="3000" b="1" dirty="0">
                <a:solidFill>
                  <a:schemeClr val="tx1"/>
                </a:solidFill>
              </a:rPr>
              <a:t>COMPETENCIAS </a:t>
            </a:r>
            <a:r>
              <a:rPr lang="es-ES" sz="3000" b="1" dirty="0" smtClean="0">
                <a:solidFill>
                  <a:schemeClr val="tx1"/>
                </a:solidFill>
              </a:rPr>
              <a:t>DEL </a:t>
            </a:r>
            <a:r>
              <a:rPr lang="es-ES" sz="3000" b="1" dirty="0">
                <a:solidFill>
                  <a:schemeClr val="tx1"/>
                </a:solidFill>
              </a:rPr>
              <a:t>GOBIERNO AUTÓNOMO DESCENTRALIZADO PARROQUIAL </a:t>
            </a:r>
            <a:r>
              <a:rPr lang="es-ES" sz="3000" b="1" dirty="0" smtClean="0">
                <a:solidFill>
                  <a:schemeClr val="tx1"/>
                </a:solidFill>
              </a:rPr>
              <a:t>RURAL</a:t>
            </a:r>
            <a:endParaRPr lang="es-EC" sz="3000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906001" y="157018"/>
            <a:ext cx="1172181" cy="1071418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0" y="3310908"/>
            <a:ext cx="9696705" cy="22633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s-EC" sz="3000" dirty="0">
              <a:solidFill>
                <a:schemeClr val="tx1"/>
              </a:solidFill>
              <a:latin typeface="Calibri "/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711889" y="4174952"/>
            <a:ext cx="9696705" cy="22633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3" charset="2"/>
              <a:buNone/>
            </a:pPr>
            <a:r>
              <a:rPr lang="es-ES" sz="3000" dirty="0" smtClean="0">
                <a:solidFill>
                  <a:schemeClr val="tx1"/>
                </a:solidFill>
              </a:rPr>
              <a:t>b) Planificar, construir y mantener la infraestructura física, los equipamientos y los espacios públicos de la parroquia, contenidos en los planes de desarrollo e incluidos en los presupuestos participativos anuales;</a:t>
            </a:r>
          </a:p>
          <a:p>
            <a:pPr marL="0" indent="0" algn="just">
              <a:buFont typeface="Wingdings 3" charset="2"/>
              <a:buNone/>
            </a:pPr>
            <a:r>
              <a:rPr lang="es-ES" sz="3000" dirty="0" smtClean="0">
                <a:solidFill>
                  <a:schemeClr val="tx1"/>
                </a:solidFill>
              </a:rPr>
              <a:t/>
            </a:r>
            <a:br>
              <a:rPr lang="es-ES" sz="3000" dirty="0" smtClean="0">
                <a:solidFill>
                  <a:schemeClr val="tx1"/>
                </a:solidFill>
              </a:rPr>
            </a:br>
            <a:endParaRPr lang="es-EC" sz="3000" dirty="0">
              <a:solidFill>
                <a:schemeClr val="tx1"/>
              </a:solidFill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711890" y="2005735"/>
            <a:ext cx="9696705" cy="22633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3" charset="2"/>
              <a:buNone/>
            </a:pPr>
            <a:r>
              <a:rPr lang="es-ES" sz="3000" dirty="0" smtClean="0">
                <a:solidFill>
                  <a:schemeClr val="tx1"/>
                </a:solidFill>
              </a:rPr>
              <a:t>a) Planificar junto con otras instituciones del sector público y actores de la sociedad el desarrollo parroquial y su correspondiente ordenamiento territorial.</a:t>
            </a:r>
          </a:p>
          <a:p>
            <a:pPr marL="0" indent="0" algn="just">
              <a:buFont typeface="Wingdings 3" charset="2"/>
              <a:buNone/>
            </a:pPr>
            <a:r>
              <a:rPr lang="es-ES" sz="3000" dirty="0" smtClean="0">
                <a:solidFill>
                  <a:schemeClr val="tx1"/>
                </a:solidFill>
              </a:rPr>
              <a:t/>
            </a:r>
            <a:br>
              <a:rPr lang="es-ES" sz="3000" dirty="0" smtClean="0">
                <a:solidFill>
                  <a:schemeClr val="tx1"/>
                </a:solidFill>
              </a:rPr>
            </a:br>
            <a:endParaRPr lang="es-EC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15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339272" y="2945711"/>
            <a:ext cx="8174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5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Consulta </a:t>
            </a:r>
            <a:r>
              <a:rPr lang="es-EC" sz="5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Ciudadana </a:t>
            </a:r>
            <a:endParaRPr lang="es-EC" sz="5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4064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189525" y="1026130"/>
            <a:ext cx="84492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es-ES_tradnl" sz="3000" b="1" dirty="0">
                <a:ea typeface="Calibri" panose="020F0502020204030204" pitchFamily="34" charset="0"/>
                <a:cs typeface="Times New Roman" panose="02020603050405020304" pitchFamily="18" charset="0"/>
              </a:rPr>
              <a:t>¿Por qué el GAD Parroquial, no hace uso de las instalaciones del nuevo edificio del GAD Parroquial?.</a:t>
            </a:r>
            <a:endParaRPr lang="es-EC" sz="3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339272" y="2779592"/>
            <a:ext cx="85621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3000" dirty="0" smtClean="0"/>
              <a:t>El </a:t>
            </a:r>
            <a:r>
              <a:rPr lang="es-EC" sz="3000" dirty="0"/>
              <a:t>contratista de la obra Ing. David Aguilar Flores, hasta la presente fecha no ha solventado en el 100% las observaciones realizadas por la administración actual, mediante informe suscrito por el administrador de contrato Sr. Fausto Torres Suárez, </a:t>
            </a:r>
            <a:r>
              <a:rPr lang="es-EC" sz="3000" dirty="0" smtClean="0"/>
              <a:t>e informe técnico emitido por el técnico fiscalizador del </a:t>
            </a:r>
            <a:r>
              <a:rPr lang="es-EC" sz="3000" dirty="0" err="1" smtClean="0"/>
              <a:t>Conagopare</a:t>
            </a:r>
            <a:r>
              <a:rPr lang="es-EC" sz="3000" dirty="0" smtClean="0"/>
              <a:t> Arq. Paúl </a:t>
            </a:r>
            <a:r>
              <a:rPr lang="es-EC" sz="3000" dirty="0" err="1" smtClean="0"/>
              <a:t>Quingatuña</a:t>
            </a:r>
            <a:r>
              <a:rPr lang="es-EC" sz="3000" dirty="0" smtClean="0"/>
              <a:t>.</a:t>
            </a:r>
            <a:endParaRPr lang="es-EC" sz="3000" dirty="0"/>
          </a:p>
        </p:txBody>
      </p:sp>
    </p:spTree>
    <p:extLst>
      <p:ext uri="{BB962C8B-B14F-4D97-AF65-F5344CB8AC3E}">
        <p14:creationId xmlns:p14="http://schemas.microsoft.com/office/powerpoint/2010/main" val="196983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611646" y="612904"/>
            <a:ext cx="844921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ES_tradnl" sz="25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Observaciones al nuevo </a:t>
            </a:r>
            <a:r>
              <a:rPr lang="es-ES_tradnl" sz="25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edificio del GAD </a:t>
            </a:r>
            <a:r>
              <a:rPr lang="es-ES_tradnl" sz="25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Parroquial</a:t>
            </a:r>
            <a:endParaRPr lang="es-EC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4294" t="9920" r="4093"/>
          <a:stretch/>
        </p:blipFill>
        <p:spPr>
          <a:xfrm>
            <a:off x="972766" y="1673158"/>
            <a:ext cx="3978613" cy="5018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989" y="2459587"/>
            <a:ext cx="4167768" cy="4102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ángulo 6"/>
          <p:cNvSpPr/>
          <p:nvPr/>
        </p:nvSpPr>
        <p:spPr>
          <a:xfrm>
            <a:off x="5421647" y="1416982"/>
            <a:ext cx="367371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ES_tradnl" sz="25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las soldaduras</a:t>
            </a:r>
            <a:endParaRPr lang="es-EC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88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339272" y="374378"/>
            <a:ext cx="844921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ES_tradnl" sz="25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Observaciones al nuevo </a:t>
            </a:r>
            <a:r>
              <a:rPr lang="es-ES_tradnl" sz="25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edificio del GAD </a:t>
            </a:r>
            <a:r>
              <a:rPr lang="es-ES_tradnl" sz="25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Parroquial</a:t>
            </a:r>
            <a:endParaRPr lang="es-EC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032540" y="1594634"/>
            <a:ext cx="420873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ES_tradnl" sz="25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la estructura metálica</a:t>
            </a:r>
            <a:endParaRPr lang="es-EC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34" y="1434760"/>
            <a:ext cx="4407535" cy="4211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225" y="2222161"/>
            <a:ext cx="4494523" cy="4045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10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339272" y="374378"/>
            <a:ext cx="844921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ES_tradnl" sz="25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Observaciones al nuevo </a:t>
            </a:r>
            <a:r>
              <a:rPr lang="es-ES_tradnl" sz="25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edificio del GAD </a:t>
            </a:r>
            <a:r>
              <a:rPr lang="es-ES_tradnl" sz="25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Parroquial</a:t>
            </a:r>
            <a:endParaRPr lang="es-EC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465298" y="1174441"/>
            <a:ext cx="420873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ES_tradnl" sz="25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la loza</a:t>
            </a:r>
            <a:endParaRPr lang="es-EC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32" y="1270000"/>
            <a:ext cx="3991532" cy="5420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826" y="1760707"/>
            <a:ext cx="3441085" cy="4771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929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249985" y="256068"/>
            <a:ext cx="844921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s-ES_tradnl" sz="25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Observaciones del Departamento de Fiscalización del Municipio</a:t>
            </a:r>
            <a:endParaRPr lang="es-EC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2202" t="2371" b="1"/>
          <a:stretch/>
        </p:blipFill>
        <p:spPr>
          <a:xfrm>
            <a:off x="1332689" y="1133808"/>
            <a:ext cx="7636213" cy="403682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t="3215" b="36659"/>
          <a:stretch/>
        </p:blipFill>
        <p:spPr>
          <a:xfrm>
            <a:off x="1280904" y="5092805"/>
            <a:ext cx="8002117" cy="174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1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745760" y="557626"/>
            <a:ext cx="724226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s-ES_tradnl" sz="25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Conclusiones y Recomendaciones del Departamento de Fiscalización del Municipio de Salcedo</a:t>
            </a:r>
            <a:endParaRPr lang="es-EC" sz="2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22" y="2003899"/>
            <a:ext cx="9258934" cy="346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436549" y="376380"/>
            <a:ext cx="79895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EC" sz="3000" b="1" dirty="0" smtClean="0"/>
              <a:t>2. ¿Por </a:t>
            </a:r>
            <a:r>
              <a:rPr lang="es-EC" sz="3000" b="1" dirty="0"/>
              <a:t>qué el GAD Parroquial, no ha destinado un rubro para mantenimiento </a:t>
            </a:r>
            <a:r>
              <a:rPr lang="es-EC" sz="3000" b="1" dirty="0" smtClean="0"/>
              <a:t>del </a:t>
            </a:r>
            <a:r>
              <a:rPr lang="es-EC" sz="3000" b="1" dirty="0"/>
              <a:t>nuevo edificio del GAD parroquial?</a:t>
            </a:r>
            <a:endParaRPr lang="es-EC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36934" y="1853708"/>
            <a:ext cx="955039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500" dirty="0" smtClean="0"/>
              <a:t>De acuerdo a la elaboración del presupuesto participativo 2024, la ciudadanía destino un rubro para la terminación del mantenimiento del nuevo edificio del GAD parroquial, sin embargo dentro </a:t>
            </a:r>
            <a:r>
              <a:rPr lang="es-EC" sz="2500" dirty="0"/>
              <a:t>del Reglamento de la Ley Orgánica Sistema Nacional Contratación Pública </a:t>
            </a:r>
            <a:r>
              <a:rPr lang="es-EC" sz="2500" i="1" dirty="0"/>
              <a:t>“Art. 125.- Liquidación del contrato.- En la liquidación económico contable del contrato se dejará constancia de lo ejecutado, se determinarán los valores recibidos por el contratista, los pendientes de pago o los que deban deducírsele o deba devolver por cualquier concepto, aplicando los reajustes correspondientes. Podrá también procederse a las compensaciones a que hubiere lugar. La liquidación final será parte del acta de recepción definitiva. </a:t>
            </a:r>
            <a:endParaRPr lang="es-EC" sz="2500" dirty="0"/>
          </a:p>
        </p:txBody>
      </p:sp>
    </p:spTree>
    <p:extLst>
      <p:ext uri="{BB962C8B-B14F-4D97-AF65-F5344CB8AC3E}">
        <p14:creationId xmlns:p14="http://schemas.microsoft.com/office/powerpoint/2010/main" val="371570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528960" y="755758"/>
            <a:ext cx="80479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3000" b="1" dirty="0" smtClean="0"/>
              <a:t>3. </a:t>
            </a:r>
            <a:r>
              <a:rPr lang="es-ES_tradnl" sz="3000" b="1" dirty="0" smtClean="0"/>
              <a:t>¿Por </a:t>
            </a:r>
            <a:r>
              <a:rPr lang="es-ES_tradnl" sz="3000" b="1" dirty="0"/>
              <a:t>qué no se ha dado mantenimiento al adoquinado de la calle Los Danzantes?.</a:t>
            </a:r>
            <a:endParaRPr lang="es-EC" sz="3000" dirty="0"/>
          </a:p>
          <a:p>
            <a:pPr lvl="0" algn="just">
              <a:spcAft>
                <a:spcPts val="0"/>
              </a:spcAft>
            </a:pPr>
            <a:endParaRPr lang="es-EC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87518" y="2672045"/>
            <a:ext cx="94195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3000" dirty="0"/>
              <a:t>Por los trabajos del alcantarillado se ha dejado un tiempo prudente para que compacte la tierra y se pueda dar el </a:t>
            </a:r>
            <a:r>
              <a:rPr lang="es-EC" sz="3000" dirty="0" smtClean="0"/>
              <a:t>mantenimiento </a:t>
            </a:r>
            <a:r>
              <a:rPr lang="es-EC" sz="3000" dirty="0"/>
              <a:t>adecuado respectivo, y proceder con la colocación del adoquín.</a:t>
            </a:r>
          </a:p>
        </p:txBody>
      </p:sp>
    </p:spTree>
    <p:extLst>
      <p:ext uri="{BB962C8B-B14F-4D97-AF65-F5344CB8AC3E}">
        <p14:creationId xmlns:p14="http://schemas.microsoft.com/office/powerpoint/2010/main" val="5215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930711" y="2246006"/>
            <a:ext cx="90109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5400" b="1" dirty="0" smtClean="0"/>
              <a:t>GESTIONES Y ACTIVIDADES DESARROLLADAS </a:t>
            </a:r>
            <a:r>
              <a:rPr lang="es-EC" sz="5400" b="1" dirty="0"/>
              <a:t>AÑO 2023</a:t>
            </a:r>
            <a:endParaRPr lang="es-EC" sz="5400" dirty="0"/>
          </a:p>
          <a:p>
            <a:pPr algn="just"/>
            <a:endParaRPr lang="es-EC" sz="5400" dirty="0"/>
          </a:p>
        </p:txBody>
      </p:sp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1668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24900" y="533355"/>
            <a:ext cx="8861873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/>
              <a:t>PRESUPUESTO </a:t>
            </a:r>
            <a:r>
              <a:rPr lang="es-EC" b="1" dirty="0" smtClean="0"/>
              <a:t>GADPRAJH 2023</a:t>
            </a:r>
            <a:br>
              <a:rPr lang="es-EC" b="1" dirty="0" smtClean="0"/>
            </a:br>
            <a:r>
              <a:rPr lang="es-EC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Art</a:t>
            </a:r>
            <a:r>
              <a:rPr lang="es-EC" b="1" dirty="0">
                <a:ea typeface="Calibri" panose="020F0502020204030204" pitchFamily="34" charset="0"/>
                <a:cs typeface="Times New Roman" panose="02020603050405020304" pitchFamily="18" charset="0"/>
              </a:rPr>
              <a:t>. 198 COOTAD</a:t>
            </a:r>
            <a:r>
              <a:rPr lang="es-EC" b="1" dirty="0"/>
              <a:t/>
            </a:r>
            <a:br>
              <a:rPr lang="es-EC" b="1" dirty="0"/>
            </a:br>
            <a:endParaRPr lang="es-EC" b="1" dirty="0"/>
          </a:p>
        </p:txBody>
      </p:sp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268690" y="191655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67985" y="2204351"/>
            <a:ext cx="5449155" cy="2304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2500" dirty="0">
                <a:ea typeface="Calibri" panose="020F0502020204030204" pitchFamily="34" charset="0"/>
                <a:cs typeface="Times New Roman" panose="02020603050405020304" pitchFamily="18" charset="0"/>
              </a:rPr>
              <a:t>Gasto </a:t>
            </a:r>
            <a:r>
              <a:rPr lang="es-EC" sz="2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Corriente: </a:t>
            </a:r>
            <a:r>
              <a:rPr lang="es-EC" sz="2500" dirty="0">
                <a:ea typeface="Calibri" panose="020F0502020204030204" pitchFamily="34" charset="0"/>
                <a:cs typeface="Times New Roman" panose="02020603050405020304" pitchFamily="18" charset="0"/>
              </a:rPr>
              <a:t>USD </a:t>
            </a:r>
            <a:r>
              <a:rPr lang="es-EC" sz="2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76.500,00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endParaRPr lang="es-EC" sz="25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2500" dirty="0">
                <a:ea typeface="Calibri" panose="020F0502020204030204" pitchFamily="34" charset="0"/>
                <a:cs typeface="Times New Roman" panose="02020603050405020304" pitchFamily="18" charset="0"/>
              </a:rPr>
              <a:t>Gasto </a:t>
            </a:r>
            <a:r>
              <a:rPr lang="es-EC" sz="2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Inversión: </a:t>
            </a:r>
            <a:r>
              <a:rPr lang="es-EC" sz="2500" dirty="0">
                <a:ea typeface="Calibri" panose="020F0502020204030204" pitchFamily="34" charset="0"/>
                <a:cs typeface="Times New Roman" panose="02020603050405020304" pitchFamily="18" charset="0"/>
              </a:rPr>
              <a:t>USD </a:t>
            </a:r>
            <a:r>
              <a:rPr lang="es-EC" sz="2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105.388,02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endParaRPr lang="es-EC" sz="25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2500" dirty="0">
                <a:ea typeface="Calibri" panose="020F0502020204030204" pitchFamily="34" charset="0"/>
              </a:rPr>
              <a:t>Total </a:t>
            </a:r>
            <a:r>
              <a:rPr lang="es-EC" sz="2500" dirty="0" smtClean="0">
                <a:ea typeface="Calibri" panose="020F0502020204030204" pitchFamily="34" charset="0"/>
              </a:rPr>
              <a:t>año </a:t>
            </a:r>
            <a:r>
              <a:rPr lang="es-EC" sz="2500" dirty="0">
                <a:ea typeface="Calibri" panose="020F0502020204030204" pitchFamily="34" charset="0"/>
              </a:rPr>
              <a:t>2023: </a:t>
            </a:r>
            <a:r>
              <a:rPr lang="es-EC" sz="2500" dirty="0" smtClean="0">
                <a:ea typeface="Calibri" panose="020F0502020204030204" pitchFamily="34" charset="0"/>
              </a:rPr>
              <a:t>USD181.888,02</a:t>
            </a:r>
            <a:r>
              <a:rPr lang="es-EC" sz="2500" dirty="0" smtClean="0"/>
              <a:t> </a:t>
            </a:r>
            <a:r>
              <a:rPr lang="es-EC" sz="25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C" sz="2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2355654"/>
              </p:ext>
            </p:extLst>
          </p:nvPr>
        </p:nvGraphicFramePr>
        <p:xfrm>
          <a:off x="5434519" y="2204351"/>
          <a:ext cx="528536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9886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64D6D6DC-D73D-6FBA-B420-9F3B0DB6068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F20AB6B3-F8F2-840D-C157-556ACB689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088" y="1897802"/>
            <a:ext cx="5354918" cy="4016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5DB6FC86-3026-E827-C3AD-9AFF73E593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209" b="6638"/>
          <a:stretch/>
        </p:blipFill>
        <p:spPr>
          <a:xfrm>
            <a:off x="185562" y="2011434"/>
            <a:ext cx="5245420" cy="3844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29751F07-CDBE-D829-552B-8302AA78F558}"/>
              </a:ext>
            </a:extLst>
          </p:cNvPr>
          <p:cNvSpPr txBox="1"/>
          <p:nvPr/>
        </p:nvSpPr>
        <p:spPr>
          <a:xfrm>
            <a:off x="1339272" y="305154"/>
            <a:ext cx="81828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 smtClean="0"/>
              <a:t>DÍA DE LA MADRE CON LA COLABORACIÓN DE LOS BARRIOS DE LA PARROQUIA</a:t>
            </a:r>
            <a:endParaRPr lang="es-EC" sz="3000" dirty="0"/>
          </a:p>
        </p:txBody>
      </p:sp>
    </p:spTree>
    <p:extLst>
      <p:ext uri="{BB962C8B-B14F-4D97-AF65-F5344CB8AC3E}">
        <p14:creationId xmlns:p14="http://schemas.microsoft.com/office/powerpoint/2010/main" val="350210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9C9206D2-D079-C405-8F63-BF68ED06950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8624589E-C2C9-79B3-C104-33715B4924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38" t="639" b="-639"/>
          <a:stretch/>
        </p:blipFill>
        <p:spPr>
          <a:xfrm>
            <a:off x="346363" y="2221546"/>
            <a:ext cx="4756728" cy="4208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F757712-50DD-EA7E-B791-04CEBA743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3091" y="2221546"/>
            <a:ext cx="5181600" cy="4208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97B10865-03DC-BF46-025D-7B3F5B0C2761}"/>
              </a:ext>
            </a:extLst>
          </p:cNvPr>
          <p:cNvSpPr txBox="1"/>
          <p:nvPr/>
        </p:nvSpPr>
        <p:spPr>
          <a:xfrm>
            <a:off x="1490923" y="762168"/>
            <a:ext cx="80168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b="1" dirty="0" smtClean="0"/>
              <a:t>HOMENAJE POR EL DÍA INTERNACIONAL DEL NIÑO</a:t>
            </a:r>
            <a:endParaRPr lang="es-EC" sz="3000" b="1" dirty="0"/>
          </a:p>
        </p:txBody>
      </p:sp>
    </p:spTree>
    <p:extLst>
      <p:ext uri="{BB962C8B-B14F-4D97-AF65-F5344CB8AC3E}">
        <p14:creationId xmlns:p14="http://schemas.microsoft.com/office/powerpoint/2010/main" val="214461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4CA685A9-04CD-FC57-14E3-74499B784A3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1242B77E-EA62-9CF1-49BB-4BD9E3611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15" y="2545977"/>
            <a:ext cx="5014011" cy="3773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70519DF-5B5D-1908-F282-0A1B8E256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6752" y="2545977"/>
            <a:ext cx="4717066" cy="3666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0DF8AF08-D777-42B1-A2C2-B72D0753B565}"/>
              </a:ext>
            </a:extLst>
          </p:cNvPr>
          <p:cNvSpPr txBox="1"/>
          <p:nvPr/>
        </p:nvSpPr>
        <p:spPr>
          <a:xfrm>
            <a:off x="1494797" y="430661"/>
            <a:ext cx="73420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 smtClean="0"/>
              <a:t>CURSOS VACACIONALES CON EL APOYO DE LA TENENCIA POLÍTICA Y EL SINDICATO DE CHOFERES SANTA LUCÍA</a:t>
            </a:r>
            <a:endParaRPr lang="es-EC" sz="3000" dirty="0"/>
          </a:p>
        </p:txBody>
      </p:sp>
    </p:spTree>
    <p:extLst>
      <p:ext uri="{BB962C8B-B14F-4D97-AF65-F5344CB8AC3E}">
        <p14:creationId xmlns:p14="http://schemas.microsoft.com/office/powerpoint/2010/main" val="39646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3525B3C3-DC96-6396-2F32-E9282B52B85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0C4AF27-1962-8846-06FE-772FA74A0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349" y="2321859"/>
            <a:ext cx="4716062" cy="3684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45835EB2-AA85-05B5-5E2A-B87BC5845C95}"/>
              </a:ext>
            </a:extLst>
          </p:cNvPr>
          <p:cNvSpPr txBox="1"/>
          <p:nvPr/>
        </p:nvSpPr>
        <p:spPr>
          <a:xfrm>
            <a:off x="1339272" y="531336"/>
            <a:ext cx="80253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 smtClean="0"/>
              <a:t>SOCIALIZACIÓN CON LOS MORADORES DE LA CALLE SIMÓN BOLÍVAR PARA REALIZAR EL JUSTIFICATIVO DEL ADOQUINADO</a:t>
            </a:r>
            <a:endParaRPr lang="es-EC" sz="3000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D50B869-953B-B270-A613-485C10E9C0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06" r="28162"/>
          <a:stretch/>
        </p:blipFill>
        <p:spPr>
          <a:xfrm>
            <a:off x="560371" y="2321859"/>
            <a:ext cx="4168436" cy="3603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958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3525B3C3-DC96-6396-2F32-E9282B52B85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45835EB2-AA85-05B5-5E2A-B87BC5845C95}"/>
              </a:ext>
            </a:extLst>
          </p:cNvPr>
          <p:cNvSpPr txBox="1"/>
          <p:nvPr/>
        </p:nvSpPr>
        <p:spPr>
          <a:xfrm>
            <a:off x="1096080" y="404877"/>
            <a:ext cx="91957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 smtClean="0"/>
              <a:t>ENTREGA DE </a:t>
            </a:r>
            <a:r>
              <a:rPr lang="es-ES" sz="3000" dirty="0"/>
              <a:t>KITS DE ASEO </a:t>
            </a:r>
            <a:r>
              <a:rPr lang="es-ES" sz="3000" dirty="0" smtClean="0"/>
              <a:t>A </a:t>
            </a:r>
            <a:r>
              <a:rPr lang="es-ES" sz="3000" dirty="0"/>
              <a:t>LOS ADULTOS MAYORES DONADOS POR LA EMPRESA DEL NEVADO ROSES </a:t>
            </a:r>
            <a:r>
              <a:rPr lang="es-ES" sz="3000" dirty="0" smtClean="0"/>
              <a:t>- GRUPO </a:t>
            </a:r>
            <a:r>
              <a:rPr lang="es-ES" sz="3000" dirty="0"/>
              <a:t>CORPORACIÓN DESARROLLO COMUNITARIO UNIÓN Y PROGRESO</a:t>
            </a:r>
            <a:endParaRPr lang="es-EC" sz="3000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BBF1BA05-8338-6529-9362-F343A115B5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12"/>
          <a:stretch/>
        </p:blipFill>
        <p:spPr>
          <a:xfrm>
            <a:off x="947242" y="2469381"/>
            <a:ext cx="8871625" cy="4257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431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15AC5F62-D832-AEBE-219E-563FED8F063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99213934-D4CB-223A-A34B-23A77B6AB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62" y="2164283"/>
            <a:ext cx="4916585" cy="3974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2F09DC41-7B2C-54DA-4C35-4011497582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816" b="24445"/>
          <a:stretch/>
        </p:blipFill>
        <p:spPr>
          <a:xfrm>
            <a:off x="5237026" y="2281015"/>
            <a:ext cx="5645872" cy="3857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BA33CCF3-A798-67AA-AE17-5B14D1FCEA1C}"/>
              </a:ext>
            </a:extLst>
          </p:cNvPr>
          <p:cNvSpPr txBox="1"/>
          <p:nvPr/>
        </p:nvSpPr>
        <p:spPr>
          <a:xfrm>
            <a:off x="1451467" y="686955"/>
            <a:ext cx="80342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 smtClean="0"/>
              <a:t>MINGA GENERAL DE LIMPIEZA EN LOS 9 BARRIOS DE LA PARROQUIA</a:t>
            </a:r>
            <a:endParaRPr lang="es-EC" sz="3000" dirty="0" smtClean="0"/>
          </a:p>
          <a:p>
            <a:pPr algn="ctr"/>
            <a:endParaRPr lang="es-EC" sz="3000" dirty="0"/>
          </a:p>
        </p:txBody>
      </p:sp>
    </p:spTree>
    <p:extLst>
      <p:ext uri="{BB962C8B-B14F-4D97-AF65-F5344CB8AC3E}">
        <p14:creationId xmlns:p14="http://schemas.microsoft.com/office/powerpoint/2010/main" val="294320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B70F766E-6CCA-B1ED-6240-BB29846DAFE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B218B7E-145E-9304-9A90-87D9DC5811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799"/>
          <a:stretch/>
        </p:blipFill>
        <p:spPr>
          <a:xfrm>
            <a:off x="359708" y="2041983"/>
            <a:ext cx="4794998" cy="4057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95642BC5-6131-C9F7-54D5-08004578A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1247" y="2241176"/>
            <a:ext cx="4679577" cy="3756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BA33CCF3-A798-67AA-AE17-5B14D1FCEA1C}"/>
              </a:ext>
            </a:extLst>
          </p:cNvPr>
          <p:cNvSpPr txBox="1"/>
          <p:nvPr/>
        </p:nvSpPr>
        <p:spPr>
          <a:xfrm>
            <a:off x="1455813" y="300504"/>
            <a:ext cx="80342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 smtClean="0"/>
              <a:t>MINGA DE LIMPIEZA CON LA COLABORACIÓN DE LOS MORADORES DE LOS DIFERENTES BARRIOS DE LA PARROQUIA</a:t>
            </a:r>
            <a:endParaRPr lang="es-EC" sz="3000" dirty="0" smtClean="0"/>
          </a:p>
          <a:p>
            <a:pPr algn="ctr"/>
            <a:endParaRPr lang="es-EC" sz="3000" dirty="0"/>
          </a:p>
        </p:txBody>
      </p:sp>
    </p:spTree>
    <p:extLst>
      <p:ext uri="{BB962C8B-B14F-4D97-AF65-F5344CB8AC3E}">
        <p14:creationId xmlns:p14="http://schemas.microsoft.com/office/powerpoint/2010/main" val="423028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4604211E-43E5-665B-1B41-CFAADDA27FA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5E70BCE2-3EB5-381D-80BE-F140ACCA51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49" b="19216"/>
          <a:stretch/>
        </p:blipFill>
        <p:spPr>
          <a:xfrm>
            <a:off x="386995" y="2262102"/>
            <a:ext cx="4695993" cy="3747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3BF4D810-8765-1E4D-AD40-A5F7B35DA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987" y="2262102"/>
            <a:ext cx="4753739" cy="3747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CD255D8A-E8C9-5966-FFB5-1693210DBCEA}"/>
              </a:ext>
            </a:extLst>
          </p:cNvPr>
          <p:cNvSpPr txBox="1"/>
          <p:nvPr/>
        </p:nvSpPr>
        <p:spPr>
          <a:xfrm>
            <a:off x="1492342" y="686955"/>
            <a:ext cx="77781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 smtClean="0"/>
              <a:t>GESTIÓN PARA LA DONACIÓN DE BASUREROS CON LA EMPRESA DEL NEVADO ROSES</a:t>
            </a:r>
            <a:endParaRPr lang="es-EC" sz="3000" dirty="0"/>
          </a:p>
        </p:txBody>
      </p:sp>
    </p:spTree>
    <p:extLst>
      <p:ext uri="{BB962C8B-B14F-4D97-AF65-F5344CB8AC3E}">
        <p14:creationId xmlns:p14="http://schemas.microsoft.com/office/powerpoint/2010/main" val="394875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DDC45421-2DDA-A671-FD38-DAE14728113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9E784457-3287-6DA7-5914-020C8E225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72" y="2647831"/>
            <a:ext cx="4589522" cy="365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D9F72B6-38DD-23AB-69D9-BA12DC0C4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641" y="2845032"/>
            <a:ext cx="4428564" cy="3576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310F7882-E9C1-CD6D-1AA9-6B0C36D63EAA}"/>
              </a:ext>
            </a:extLst>
          </p:cNvPr>
          <p:cNvSpPr txBox="1"/>
          <p:nvPr/>
        </p:nvSpPr>
        <p:spPr>
          <a:xfrm>
            <a:off x="1505798" y="365108"/>
            <a:ext cx="85156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 smtClean="0"/>
              <a:t>LIMPIEZA DE LAS CALLES LOS ROSALES, LEOPOLDO VILLACIS, SIMÓN BOLÍVAR, JAIME ROLDÓS CON LA MAQUINARIA DEL MUNICIPIO DE SALCEDO</a:t>
            </a:r>
            <a:endParaRPr lang="es-EC" sz="3000" dirty="0"/>
          </a:p>
        </p:txBody>
      </p:sp>
    </p:spTree>
    <p:extLst>
      <p:ext uri="{BB962C8B-B14F-4D97-AF65-F5344CB8AC3E}">
        <p14:creationId xmlns:p14="http://schemas.microsoft.com/office/powerpoint/2010/main" val="170537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ED08F29F-3213-7434-3E55-B5CAE11D578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695D62D-8EE7-CBD1-CDA1-2B6EC8079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541"/>
          <a:stretch/>
        </p:blipFill>
        <p:spPr>
          <a:xfrm>
            <a:off x="603852" y="2162355"/>
            <a:ext cx="5025198" cy="3927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9759ACE0-94C8-CDC5-61A1-201FD44CE6A6}"/>
              </a:ext>
            </a:extLst>
          </p:cNvPr>
          <p:cNvSpPr txBox="1"/>
          <p:nvPr/>
        </p:nvSpPr>
        <p:spPr>
          <a:xfrm>
            <a:off x="1640542" y="300504"/>
            <a:ext cx="76974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 smtClean="0"/>
              <a:t>BACHEO DE LAS CALLES 9 DE OCTUBRE, JULIO MANCHENO Y CAMINO REAL CON LA MAQUINARIA DEL MUNICIPIO DE SALCEDO</a:t>
            </a:r>
            <a:endParaRPr lang="es-EC" sz="3000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A695D62D-8EE7-CBD1-CDA1-2B6EC8079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884"/>
          <a:stretch/>
        </p:blipFill>
        <p:spPr>
          <a:xfrm>
            <a:off x="5629049" y="2162355"/>
            <a:ext cx="4382494" cy="3849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480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4301" y="780300"/>
            <a:ext cx="8861873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/>
              <a:t>PRESUPUESTO INICIAL </a:t>
            </a:r>
            <a:r>
              <a:rPr lang="es-EC" b="1" dirty="0" smtClean="0"/>
              <a:t>2023</a:t>
            </a:r>
            <a:br>
              <a:rPr lang="es-EC" b="1" dirty="0" smtClean="0"/>
            </a:br>
            <a:r>
              <a:rPr lang="es-EC" b="1" dirty="0" smtClean="0"/>
              <a:t>USD 181,888.02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268690" y="191655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704567"/>
              </p:ext>
            </p:extLst>
          </p:nvPr>
        </p:nvGraphicFramePr>
        <p:xfrm>
          <a:off x="1700818" y="2101100"/>
          <a:ext cx="7819318" cy="41352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3111"/>
                <a:gridCol w="1452764"/>
                <a:gridCol w="1368096"/>
                <a:gridCol w="1196698"/>
                <a:gridCol w="1258649"/>
              </a:tblGrid>
              <a:tr h="448645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TRANSFERENCIAS MINISTERIO DE FINANZAS 2023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40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</a:rPr>
                        <a:t>MES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</a:rPr>
                        <a:t>VALOR TRANSFERENCIA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FECHA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4407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CORRIENTE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INVERSIÓN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TOTAL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40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</a:rPr>
                        <a:t>ENERO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6,375.00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9,418.74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15,793.74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14/2/2023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440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</a:rPr>
                        <a:t>FEBRRERO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6,375.00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9,418.74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15,793.74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6/3/2023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440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</a:rPr>
                        <a:t>MARZO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6,375.00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9,418.74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15,793.74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6/4/2023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440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</a:rPr>
                        <a:t>ABRIL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6,375.00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9,418.74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15,793.74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3/5/2023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440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</a:rPr>
                        <a:t>MAYO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6,375.00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8,635.69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15,010.69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12/6/2023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440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</a:rPr>
                        <a:t>JUNIO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6,375.00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8,635.69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15,010.69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10/7/2023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440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</a:rPr>
                        <a:t>JULIO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6,375.00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8,626.31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15,001.31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18/8/2023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440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</a:rPr>
                        <a:t>AGOSTO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6,375.00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8,626.31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15,001.31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8/9/2023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440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</a:rPr>
                        <a:t>SEPTIEMBRE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6,375.00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8,297.27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14,672.27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7/11/2023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440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</a:rPr>
                        <a:t>OCTUBRE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6,375.00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8,297.27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14,672.27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18/12/2023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440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</a:rPr>
                        <a:t>NOVIEMB. Y DICIEMB.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12,750.00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16,594.52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29,344.52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29/12/2023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946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</a:rPr>
                        <a:t>TOTAL TRANSF.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</a:rPr>
                        <a:t>76,500.00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</a:rPr>
                        <a:t>105,388.02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</a:rPr>
                        <a:t>181,888.02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616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25D7EE2C-E1CF-7542-465C-82A3BDAD4167}"/>
              </a:ext>
            </a:extLst>
          </p:cNvPr>
          <p:cNvSpPr txBox="1"/>
          <p:nvPr/>
        </p:nvSpPr>
        <p:spPr>
          <a:xfrm>
            <a:off x="1097579" y="2648572"/>
            <a:ext cx="82850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500" dirty="0" smtClean="0"/>
              <a:t>JUSTIFICATIVOS (ESTUDIOS) TÉCNICOS </a:t>
            </a:r>
            <a:endParaRPr lang="es-EC" sz="3500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D0BCD23-AF78-6842-0360-F6934981A81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02435" y="178565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25D7EE2C-E1CF-7542-465C-82A3BDAD4167}"/>
              </a:ext>
            </a:extLst>
          </p:cNvPr>
          <p:cNvSpPr txBox="1"/>
          <p:nvPr/>
        </p:nvSpPr>
        <p:spPr>
          <a:xfrm>
            <a:off x="1256145" y="4087719"/>
            <a:ext cx="82850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500" dirty="0" smtClean="0"/>
              <a:t>CONAGOPARE - COTOPAXI</a:t>
            </a:r>
            <a:endParaRPr lang="es-EC" sz="3500" dirty="0"/>
          </a:p>
        </p:txBody>
      </p:sp>
    </p:spTree>
    <p:extLst>
      <p:ext uri="{BB962C8B-B14F-4D97-AF65-F5344CB8AC3E}">
        <p14:creationId xmlns:p14="http://schemas.microsoft.com/office/powerpoint/2010/main" val="323090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D0BCD23-AF78-6842-0360-F6934981A81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0DEAAC13-C944-B1F9-7064-54668C8B8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32" y="2501153"/>
            <a:ext cx="5002106" cy="3756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3F058640-843F-F944-0494-AC0426E98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512" y="2501152"/>
            <a:ext cx="4528947" cy="3666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F1AE0CBB-1CC2-F3E2-2C32-1F5FA4650ACE}"/>
              </a:ext>
            </a:extLst>
          </p:cNvPr>
          <p:cNvSpPr txBox="1"/>
          <p:nvPr/>
        </p:nvSpPr>
        <p:spPr>
          <a:xfrm>
            <a:off x="1339272" y="531336"/>
            <a:ext cx="80269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 smtClean="0"/>
              <a:t>MANTENIMIENTO DE LAS CALLES LEÓN GARCÉS </a:t>
            </a:r>
            <a:endParaRPr lang="es-EC" sz="3000" dirty="0"/>
          </a:p>
        </p:txBody>
      </p:sp>
    </p:spTree>
    <p:extLst>
      <p:ext uri="{BB962C8B-B14F-4D97-AF65-F5344CB8AC3E}">
        <p14:creationId xmlns:p14="http://schemas.microsoft.com/office/powerpoint/2010/main" val="46509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3919BBC3-B61A-60BA-D704-59A5AAED5B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85" r="17059"/>
          <a:stretch/>
        </p:blipFill>
        <p:spPr>
          <a:xfrm>
            <a:off x="376517" y="2429434"/>
            <a:ext cx="5232401" cy="3863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1450C2C5-86EA-ACA6-50CD-7776D4DA7D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09" r="-52" b="1961"/>
          <a:stretch/>
        </p:blipFill>
        <p:spPr>
          <a:xfrm>
            <a:off x="5837647" y="2429435"/>
            <a:ext cx="3396000" cy="3863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25D7EE2C-E1CF-7542-465C-82A3BDAD4167}"/>
              </a:ext>
            </a:extLst>
          </p:cNvPr>
          <p:cNvSpPr txBox="1"/>
          <p:nvPr/>
        </p:nvSpPr>
        <p:spPr>
          <a:xfrm>
            <a:off x="1385455" y="375159"/>
            <a:ext cx="82850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 smtClean="0"/>
              <a:t>JUSTIFICATIVOS PARA EL ENSANCHAMIENTO DE LOS PUENTES DEL CAMINO REAL, CALLE JULIO MANCHENO Y 19 DE SEPTIEMBRE</a:t>
            </a:r>
            <a:endParaRPr lang="es-EC" sz="3000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D0BCD23-AF78-6842-0360-F6934981A81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02435" y="178565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996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462668AF-51D1-29DD-9DE8-2F10937DC6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12" r="20368"/>
          <a:stretch/>
        </p:blipFill>
        <p:spPr>
          <a:xfrm>
            <a:off x="185562" y="1961610"/>
            <a:ext cx="5037627" cy="33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68A8DE5C-7209-29B6-6D2B-868A50C1A0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24" r="17721"/>
          <a:stretch/>
        </p:blipFill>
        <p:spPr>
          <a:xfrm>
            <a:off x="5470236" y="2638485"/>
            <a:ext cx="5317738" cy="33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F131608E-BF73-BBE4-ED2C-E81ECC5776AD}"/>
              </a:ext>
            </a:extLst>
          </p:cNvPr>
          <p:cNvSpPr txBox="1"/>
          <p:nvPr/>
        </p:nvSpPr>
        <p:spPr>
          <a:xfrm>
            <a:off x="1339272" y="328167"/>
            <a:ext cx="8261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/>
              <a:t>INSPECCIÓN PARA LA CONSTRUCCIÓN DE LA NUEVA PLANTA DE TRATAMIENTO DE AGUAS RESIDUALES - MUNICIPIO DEL CANTÓN SALCEDO</a:t>
            </a:r>
            <a:endParaRPr lang="es-EC" sz="3000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6BAD16-4DEB-4300-1DCC-EF6C6EF27E5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8588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BB6BAD16-4DEB-4300-1DCC-EF6C6EF27E5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F2C74716-67A2-84C8-D45D-934460CA2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0332"/>
            <a:ext cx="11634281" cy="3918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F131608E-BF73-BBE4-ED2C-E81ECC5776AD}"/>
              </a:ext>
            </a:extLst>
          </p:cNvPr>
          <p:cNvSpPr txBox="1"/>
          <p:nvPr/>
        </p:nvSpPr>
        <p:spPr>
          <a:xfrm>
            <a:off x="1339272" y="401997"/>
            <a:ext cx="83689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 smtClean="0"/>
              <a:t>INSPECCIÓN PARA LA CONSTRUCCIÓN DE LA NUEVA PLANTA DE TRATAMIENTO DE AGUAS RESIDUALES - MUNICIPIO DEL CANTÓN SALCEDO</a:t>
            </a:r>
            <a:endParaRPr lang="es-EC" sz="3000" dirty="0"/>
          </a:p>
        </p:txBody>
      </p:sp>
    </p:spTree>
    <p:extLst>
      <p:ext uri="{BB962C8B-B14F-4D97-AF65-F5344CB8AC3E}">
        <p14:creationId xmlns:p14="http://schemas.microsoft.com/office/powerpoint/2010/main" val="62693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235912" y="514512"/>
            <a:ext cx="8174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000" b="1" dirty="0" smtClean="0"/>
              <a:t>Mantenimiento de parterres (fumigación) </a:t>
            </a:r>
            <a:endParaRPr lang="es-EC" sz="3000" dirty="0"/>
          </a:p>
          <a:p>
            <a:pPr algn="ctr"/>
            <a:r>
              <a:rPr lang="es-EC" sz="3000" b="1" dirty="0"/>
              <a:t> </a:t>
            </a:r>
            <a:endParaRPr lang="es-EC" sz="3000" dirty="0"/>
          </a:p>
        </p:txBody>
      </p:sp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t="6580"/>
          <a:stretch/>
        </p:blipFill>
        <p:spPr>
          <a:xfrm>
            <a:off x="658335" y="1621892"/>
            <a:ext cx="3000356" cy="4926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t="13870"/>
          <a:stretch/>
        </p:blipFill>
        <p:spPr>
          <a:xfrm>
            <a:off x="3805785" y="1621892"/>
            <a:ext cx="3034438" cy="4926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7316" y="1621892"/>
            <a:ext cx="2820327" cy="4925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619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85562" y="103910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339272" y="300504"/>
            <a:ext cx="80253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dirty="0"/>
              <a:t>Levantamiento topográfico del lote de yambo con el </a:t>
            </a:r>
            <a:r>
              <a:rPr lang="es-ES" sz="4000" dirty="0" smtClean="0"/>
              <a:t>Municipio </a:t>
            </a:r>
            <a:r>
              <a:rPr lang="es-ES" sz="4000" dirty="0"/>
              <a:t>de Salcedo</a:t>
            </a:r>
            <a:endParaRPr lang="es-EC" sz="40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338" y="2125777"/>
            <a:ext cx="3119035" cy="4700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446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891CA121-0B6C-B1D5-A64D-A5F9C0958A7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66106" y="144864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8643EACA-65E2-5B80-E145-8B9C104FA858}"/>
              </a:ext>
            </a:extLst>
          </p:cNvPr>
          <p:cNvSpPr txBox="1"/>
          <p:nvPr/>
        </p:nvSpPr>
        <p:spPr>
          <a:xfrm>
            <a:off x="1578169" y="295292"/>
            <a:ext cx="79062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b="1" dirty="0" smtClean="0">
                <a:latin typeface="+mj-lt"/>
              </a:rPr>
              <a:t>GESTIONES CON AUTORIDADES MUNICIPALES DE SALCEDO</a:t>
            </a:r>
            <a:endParaRPr lang="es-EC" sz="3000" b="1" dirty="0">
              <a:latin typeface="+mj-lt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143" y="1430774"/>
            <a:ext cx="9500350" cy="5261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426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891CA121-0B6C-B1D5-A64D-A5F9C0958A7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66106" y="144864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397A2867-38F2-DC93-69F0-C48E38078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03" y="1437414"/>
            <a:ext cx="4707969" cy="2567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7EB4264D-683F-766A-403F-D8A49898BE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738" b="10849"/>
          <a:stretch/>
        </p:blipFill>
        <p:spPr>
          <a:xfrm>
            <a:off x="3580241" y="3800205"/>
            <a:ext cx="4273861" cy="3057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699AB805-79A5-5929-9680-3232A51359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98" r="10146"/>
          <a:stretch/>
        </p:blipFill>
        <p:spPr>
          <a:xfrm>
            <a:off x="5531318" y="1437414"/>
            <a:ext cx="4445334" cy="2567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8643EACA-65E2-5B80-E145-8B9C104FA858}"/>
              </a:ext>
            </a:extLst>
          </p:cNvPr>
          <p:cNvSpPr txBox="1"/>
          <p:nvPr/>
        </p:nvSpPr>
        <p:spPr>
          <a:xfrm>
            <a:off x="1578169" y="295292"/>
            <a:ext cx="79062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b="1" dirty="0" smtClean="0">
                <a:latin typeface="+mj-lt"/>
              </a:rPr>
              <a:t>GESTIONES CON AUTORIDADES PROVINCIALES Y MUNICIPALES</a:t>
            </a:r>
            <a:endParaRPr lang="es-EC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89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891CA121-0B6C-B1D5-A64D-A5F9C0958A7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66106" y="144864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24FB9B-4BDC-4084-A8F8-901073510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2357" y="465803"/>
            <a:ext cx="800102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zh-CN" sz="3000" b="1" dirty="0">
                <a:solidFill>
                  <a:srgbClr val="000000"/>
                </a:solidFill>
                <a:ea typeface="宋体" charset="-122"/>
              </a:rPr>
              <a:t>Reuniones para la Reforma Presupuestaria 2023</a:t>
            </a:r>
            <a:r>
              <a:rPr lang="zh-CN" altLang="en-US" sz="3000" b="1" dirty="0" smtClean="0">
                <a:solidFill>
                  <a:srgbClr val="007779"/>
                </a:solidFill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endParaRPr lang="zh-CN" altLang="en-US" sz="3000" b="1" dirty="0">
              <a:solidFill>
                <a:srgbClr val="000000"/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8AA00210-DF20-4312-82C1-946ED6F0D2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" r="12807" b="34109"/>
          <a:stretch/>
        </p:blipFill>
        <p:spPr>
          <a:xfrm>
            <a:off x="412221" y="1780163"/>
            <a:ext cx="9929128" cy="4124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928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89843" y="533917"/>
            <a:ext cx="6416193" cy="988291"/>
          </a:xfrm>
        </p:spPr>
        <p:txBody>
          <a:bodyPr>
            <a:normAutofit/>
          </a:bodyPr>
          <a:lstStyle/>
          <a:p>
            <a:pPr algn="ctr"/>
            <a:r>
              <a:rPr lang="es-ES" sz="5000" b="1" u="sng" dirty="0"/>
              <a:t>Gasto Corriente</a:t>
            </a:r>
            <a:endParaRPr lang="es-EC" sz="5000" u="sng" dirty="0"/>
          </a:p>
        </p:txBody>
      </p:sp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268690" y="191655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439429" y="2244115"/>
            <a:ext cx="582311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 smtClean="0">
                <a:solidFill>
                  <a:srgbClr val="000000"/>
                </a:solidFill>
              </a:rPr>
              <a:t>TELÉFONO E INTERNET)</a:t>
            </a:r>
            <a:endParaRPr lang="es-EC" sz="2500" dirty="0"/>
          </a:p>
        </p:txBody>
      </p:sp>
      <p:sp>
        <p:nvSpPr>
          <p:cNvPr id="6" name="Rectángulo 5"/>
          <p:cNvSpPr/>
          <p:nvPr/>
        </p:nvSpPr>
        <p:spPr>
          <a:xfrm>
            <a:off x="6091263" y="2223720"/>
            <a:ext cx="221142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 smtClean="0">
                <a:solidFill>
                  <a:srgbClr val="000000"/>
                </a:solidFill>
              </a:rPr>
              <a:t>969.24 USD</a:t>
            </a:r>
            <a:endParaRPr lang="es-EC" sz="2500" dirty="0"/>
          </a:p>
        </p:txBody>
      </p:sp>
      <p:sp>
        <p:nvSpPr>
          <p:cNvPr id="7" name="Rectángulo 6"/>
          <p:cNvSpPr/>
          <p:nvPr/>
        </p:nvSpPr>
        <p:spPr>
          <a:xfrm>
            <a:off x="439429" y="2716200"/>
            <a:ext cx="6096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2500" dirty="0" smtClean="0">
                <a:solidFill>
                  <a:srgbClr val="000000"/>
                </a:solidFill>
              </a:rPr>
              <a:t>EDICIÓN E IMPRESIÓN</a:t>
            </a:r>
            <a:endParaRPr lang="es-EC" sz="2500" dirty="0"/>
          </a:p>
        </p:txBody>
      </p:sp>
      <p:sp>
        <p:nvSpPr>
          <p:cNvPr id="12" name="Rectángulo 11"/>
          <p:cNvSpPr/>
          <p:nvPr/>
        </p:nvSpPr>
        <p:spPr>
          <a:xfrm>
            <a:off x="6091262" y="2771734"/>
            <a:ext cx="221142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 smtClean="0">
                <a:solidFill>
                  <a:srgbClr val="000000"/>
                </a:solidFill>
              </a:rPr>
              <a:t>150.00 USD</a:t>
            </a:r>
            <a:endParaRPr lang="es-EC" sz="2500" dirty="0"/>
          </a:p>
        </p:txBody>
      </p:sp>
      <p:sp>
        <p:nvSpPr>
          <p:cNvPr id="13" name="Rectángulo 12"/>
          <p:cNvSpPr/>
          <p:nvPr/>
        </p:nvSpPr>
        <p:spPr>
          <a:xfrm>
            <a:off x="412864" y="3236811"/>
            <a:ext cx="419166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500" dirty="0" smtClean="0">
                <a:solidFill>
                  <a:srgbClr val="000000"/>
                </a:solidFill>
              </a:rPr>
              <a:t>PAGINA </a:t>
            </a:r>
            <a:r>
              <a:rPr lang="es-EC" sz="2500" dirty="0">
                <a:solidFill>
                  <a:srgbClr val="000000"/>
                </a:solidFill>
              </a:rPr>
              <a:t>WEB INSTITUCIONAL</a:t>
            </a:r>
            <a:endParaRPr lang="es-EC" sz="2500" dirty="0"/>
          </a:p>
        </p:txBody>
      </p:sp>
      <p:sp>
        <p:nvSpPr>
          <p:cNvPr id="14" name="Rectángulo 13"/>
          <p:cNvSpPr/>
          <p:nvPr/>
        </p:nvSpPr>
        <p:spPr>
          <a:xfrm>
            <a:off x="6121424" y="3280892"/>
            <a:ext cx="221142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>
                <a:solidFill>
                  <a:srgbClr val="000000"/>
                </a:solidFill>
              </a:rPr>
              <a:t>2</a:t>
            </a:r>
            <a:r>
              <a:rPr lang="es-EC" sz="2500" dirty="0" smtClean="0">
                <a:solidFill>
                  <a:srgbClr val="000000"/>
                </a:solidFill>
              </a:rPr>
              <a:t>50.00 USD</a:t>
            </a:r>
            <a:endParaRPr lang="es-EC" sz="2500" dirty="0"/>
          </a:p>
        </p:txBody>
      </p:sp>
      <p:sp>
        <p:nvSpPr>
          <p:cNvPr id="15" name="Rectángulo 14"/>
          <p:cNvSpPr/>
          <p:nvPr/>
        </p:nvSpPr>
        <p:spPr>
          <a:xfrm>
            <a:off x="403110" y="3757422"/>
            <a:ext cx="482689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500" dirty="0" smtClean="0">
                <a:solidFill>
                  <a:srgbClr val="000000"/>
                </a:solidFill>
              </a:rPr>
              <a:t>PÓLIZA </a:t>
            </a:r>
            <a:r>
              <a:rPr lang="es-EC" sz="2500" dirty="0">
                <a:solidFill>
                  <a:srgbClr val="000000"/>
                </a:solidFill>
              </a:rPr>
              <a:t>DE </a:t>
            </a:r>
            <a:r>
              <a:rPr lang="es-EC" sz="2500" dirty="0" smtClean="0">
                <a:solidFill>
                  <a:srgbClr val="000000"/>
                </a:solidFill>
              </a:rPr>
              <a:t>FIDELIDAD (CAUCIÓN)</a:t>
            </a:r>
            <a:endParaRPr lang="es-EC" sz="2500" dirty="0"/>
          </a:p>
        </p:txBody>
      </p:sp>
      <p:sp>
        <p:nvSpPr>
          <p:cNvPr id="16" name="Rectángulo 15"/>
          <p:cNvSpPr/>
          <p:nvPr/>
        </p:nvSpPr>
        <p:spPr>
          <a:xfrm>
            <a:off x="6277768" y="3766919"/>
            <a:ext cx="221142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 smtClean="0">
                <a:solidFill>
                  <a:srgbClr val="000000"/>
                </a:solidFill>
              </a:rPr>
              <a:t>86.50 USD</a:t>
            </a:r>
            <a:endParaRPr lang="es-EC" sz="2500" dirty="0"/>
          </a:p>
        </p:txBody>
      </p:sp>
      <p:sp>
        <p:nvSpPr>
          <p:cNvPr id="17" name="Rectángulo 16"/>
          <p:cNvSpPr/>
          <p:nvPr/>
        </p:nvSpPr>
        <p:spPr>
          <a:xfrm>
            <a:off x="399199" y="4235000"/>
            <a:ext cx="357341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500" dirty="0">
                <a:solidFill>
                  <a:srgbClr val="000000"/>
                </a:solidFill>
              </a:rPr>
              <a:t>COMISIONES BANCARIAS</a:t>
            </a:r>
            <a:endParaRPr lang="es-EC" sz="2500" dirty="0"/>
          </a:p>
        </p:txBody>
      </p:sp>
      <p:sp>
        <p:nvSpPr>
          <p:cNvPr id="18" name="Rectángulo 17"/>
          <p:cNvSpPr/>
          <p:nvPr/>
        </p:nvSpPr>
        <p:spPr>
          <a:xfrm>
            <a:off x="6110530" y="4197579"/>
            <a:ext cx="221142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 smtClean="0">
                <a:solidFill>
                  <a:srgbClr val="000000"/>
                </a:solidFill>
              </a:rPr>
              <a:t>203.52 USD</a:t>
            </a:r>
            <a:endParaRPr lang="es-EC" sz="2500" dirty="0"/>
          </a:p>
        </p:txBody>
      </p:sp>
      <p:sp>
        <p:nvSpPr>
          <p:cNvPr id="19" name="Rectángulo 18"/>
          <p:cNvSpPr/>
          <p:nvPr/>
        </p:nvSpPr>
        <p:spPr>
          <a:xfrm>
            <a:off x="439429" y="1717727"/>
            <a:ext cx="303313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500" dirty="0" smtClean="0">
                <a:solidFill>
                  <a:srgbClr val="000000"/>
                </a:solidFill>
              </a:rPr>
              <a:t>ENERGÍA ELÉCTRICA</a:t>
            </a:r>
            <a:endParaRPr lang="es-EC" sz="2500" dirty="0"/>
          </a:p>
        </p:txBody>
      </p:sp>
      <p:sp>
        <p:nvSpPr>
          <p:cNvPr id="20" name="Rectángulo 19"/>
          <p:cNvSpPr/>
          <p:nvPr/>
        </p:nvSpPr>
        <p:spPr>
          <a:xfrm>
            <a:off x="6091262" y="1686407"/>
            <a:ext cx="274713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 smtClean="0">
                <a:solidFill>
                  <a:srgbClr val="000000"/>
                </a:solidFill>
              </a:rPr>
              <a:t>392.69 USD</a:t>
            </a:r>
            <a:endParaRPr lang="es-EC" sz="2500" dirty="0"/>
          </a:p>
        </p:txBody>
      </p:sp>
      <p:graphicFrame>
        <p:nvGraphicFramePr>
          <p:cNvPr id="21" name="Tabl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551440"/>
              </p:ext>
            </p:extLst>
          </p:nvPr>
        </p:nvGraphicFramePr>
        <p:xfrm>
          <a:off x="8409512" y="656627"/>
          <a:ext cx="1911536" cy="19357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11536"/>
              </a:tblGrid>
              <a:tr h="569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MEDIDORES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195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GADPQ</a:t>
                      </a:r>
                      <a:r>
                        <a:rPr lang="es-EC" sz="1200" dirty="0" smtClean="0">
                          <a:effectLst/>
                        </a:rPr>
                        <a:t>. EDIFICIO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74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GADPQ</a:t>
                      </a:r>
                      <a:r>
                        <a:rPr lang="es-EC" sz="1200" dirty="0" smtClean="0">
                          <a:effectLst/>
                        </a:rPr>
                        <a:t>. COLISEO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91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GADPQ.CEMENTERIO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310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JUNTA </a:t>
                      </a:r>
                      <a:r>
                        <a:rPr lang="es-EC" sz="1200" dirty="0" smtClean="0">
                          <a:effectLst/>
                        </a:rPr>
                        <a:t>AGUA - MAG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489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JUNTA </a:t>
                      </a:r>
                      <a:r>
                        <a:rPr lang="es-EC" sz="1200" dirty="0" smtClean="0">
                          <a:effectLst/>
                        </a:rPr>
                        <a:t>AGUA - OFICINAS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22" name="Rectángulo 21"/>
          <p:cNvSpPr/>
          <p:nvPr/>
        </p:nvSpPr>
        <p:spPr>
          <a:xfrm>
            <a:off x="439429" y="5292868"/>
            <a:ext cx="582311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 smtClean="0"/>
              <a:t>RETENCIÓN </a:t>
            </a:r>
            <a:r>
              <a:rPr lang="es-EC" sz="2500" dirty="0"/>
              <a:t>5 POR MIL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439429" y="5816274"/>
            <a:ext cx="6096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2500" dirty="0"/>
              <a:t>APORTE 1% CONAGOPARE NACIONAL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439429" y="6293328"/>
            <a:ext cx="526971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500" dirty="0"/>
              <a:t>APORTE 2% CONAGOPARE COTOPAXI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5862131" y="5317341"/>
            <a:ext cx="262706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 smtClean="0">
                <a:solidFill>
                  <a:srgbClr val="000000"/>
                </a:solidFill>
              </a:rPr>
              <a:t>1,303.80 USD</a:t>
            </a:r>
            <a:endParaRPr lang="es-EC" sz="2500" dirty="0"/>
          </a:p>
        </p:txBody>
      </p:sp>
      <p:sp>
        <p:nvSpPr>
          <p:cNvPr id="26" name="Rectángulo 25"/>
          <p:cNvSpPr/>
          <p:nvPr/>
        </p:nvSpPr>
        <p:spPr>
          <a:xfrm>
            <a:off x="5862131" y="5794395"/>
            <a:ext cx="244233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 smtClean="0">
                <a:solidFill>
                  <a:srgbClr val="000000"/>
                </a:solidFill>
              </a:rPr>
              <a:t>1,818.88 USD</a:t>
            </a:r>
            <a:endParaRPr lang="es-EC" sz="2500" dirty="0"/>
          </a:p>
        </p:txBody>
      </p:sp>
      <p:sp>
        <p:nvSpPr>
          <p:cNvPr id="27" name="Rectángulo 26"/>
          <p:cNvSpPr/>
          <p:nvPr/>
        </p:nvSpPr>
        <p:spPr>
          <a:xfrm>
            <a:off x="5847485" y="6302301"/>
            <a:ext cx="251623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 smtClean="0">
                <a:solidFill>
                  <a:srgbClr val="000000"/>
                </a:solidFill>
              </a:rPr>
              <a:t>3,637.76 USD</a:t>
            </a:r>
            <a:endParaRPr lang="es-EC" sz="2500" dirty="0"/>
          </a:p>
        </p:txBody>
      </p:sp>
      <p:sp>
        <p:nvSpPr>
          <p:cNvPr id="28" name="Rectángulo 27"/>
          <p:cNvSpPr/>
          <p:nvPr/>
        </p:nvSpPr>
        <p:spPr>
          <a:xfrm>
            <a:off x="403136" y="4790660"/>
            <a:ext cx="356950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500" dirty="0" smtClean="0">
                <a:solidFill>
                  <a:srgbClr val="000000"/>
                </a:solidFill>
              </a:rPr>
              <a:t>INTERÉS PRÉSTAMO BDE</a:t>
            </a:r>
            <a:endParaRPr lang="es-EC" sz="2500" dirty="0"/>
          </a:p>
        </p:txBody>
      </p:sp>
      <p:sp>
        <p:nvSpPr>
          <p:cNvPr id="29" name="Rectángulo 28"/>
          <p:cNvSpPr/>
          <p:nvPr/>
        </p:nvSpPr>
        <p:spPr>
          <a:xfrm>
            <a:off x="5723188" y="4757460"/>
            <a:ext cx="248931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 smtClean="0">
                <a:solidFill>
                  <a:srgbClr val="000000"/>
                </a:solidFill>
              </a:rPr>
              <a:t>12,336.18 USD</a:t>
            </a:r>
            <a:endParaRPr lang="es-EC" sz="2500" dirty="0"/>
          </a:p>
        </p:txBody>
      </p:sp>
    </p:spTree>
    <p:extLst>
      <p:ext uri="{BB962C8B-B14F-4D97-AF65-F5344CB8AC3E}">
        <p14:creationId xmlns:p14="http://schemas.microsoft.com/office/powerpoint/2010/main" val="34504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891CA121-0B6C-B1D5-A64D-A5F9C0958A7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66106" y="144864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24FB9B-4BDC-4084-A8F8-901073510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2357" y="437745"/>
            <a:ext cx="8380400" cy="95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zh-CN" sz="3000" b="1" dirty="0">
                <a:solidFill>
                  <a:srgbClr val="000000"/>
                </a:solidFill>
                <a:ea typeface="宋体" charset="-122"/>
              </a:rPr>
              <a:t>Mantenimiento de </a:t>
            </a:r>
            <a:r>
              <a:rPr lang="es-ES" altLang="zh-CN" sz="3000" b="1" dirty="0" smtClean="0">
                <a:solidFill>
                  <a:srgbClr val="000000"/>
                </a:solidFill>
                <a:ea typeface="宋体" charset="-122"/>
              </a:rPr>
              <a:t>áreas verdes de la parroquia</a:t>
            </a:r>
            <a:endParaRPr lang="zh-CN" altLang="en-US" sz="3000" b="1" dirty="0">
              <a:solidFill>
                <a:srgbClr val="000000"/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E6AEE7F-78A0-49F9-B2CF-92559D67C5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4" y="1793623"/>
            <a:ext cx="5684892" cy="4263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243147E-A4F8-4B37-9972-2C9A7E6A1E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76" b="6349"/>
          <a:stretch/>
        </p:blipFill>
        <p:spPr>
          <a:xfrm>
            <a:off x="5790645" y="1793622"/>
            <a:ext cx="4997559" cy="4263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048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891CA121-0B6C-B1D5-A64D-A5F9C0958A7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66106" y="144864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24FB9B-4BDC-4084-A8F8-901073510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5625" y="622571"/>
            <a:ext cx="8380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zh-CN" sz="3000" b="1" dirty="0" smtClean="0">
                <a:solidFill>
                  <a:srgbClr val="000000"/>
                </a:solidFill>
                <a:ea typeface="宋体" charset="-122"/>
              </a:rPr>
              <a:t>Mantenimiento de los estadios </a:t>
            </a:r>
            <a:r>
              <a:rPr lang="es-ES" altLang="zh-CN" sz="3000" b="1" dirty="0">
                <a:solidFill>
                  <a:srgbClr val="000000"/>
                </a:solidFill>
                <a:ea typeface="宋体" charset="-122"/>
              </a:rPr>
              <a:t>Norte y Central </a:t>
            </a:r>
            <a:endParaRPr lang="zh-CN" altLang="en-US" sz="3000" b="1" dirty="0">
              <a:solidFill>
                <a:srgbClr val="000000"/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4096E1AB-21DE-490A-B7AD-EBAB736E94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1" r="7023" b="6449"/>
          <a:stretch/>
        </p:blipFill>
        <p:spPr>
          <a:xfrm>
            <a:off x="166106" y="1478857"/>
            <a:ext cx="5280587" cy="3460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5682B77F-062A-413F-AE23-F83FD490FA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5517709" y="2266545"/>
            <a:ext cx="5319678" cy="3759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874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891CA121-0B6C-B1D5-A64D-A5F9C0958A7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66106" y="144864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24FB9B-4BDC-4084-A8F8-901073510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5625" y="622571"/>
            <a:ext cx="8380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zh-CN" sz="3000" b="1" dirty="0">
                <a:solidFill>
                  <a:srgbClr val="000000"/>
                </a:solidFill>
                <a:ea typeface="宋体" charset="-122"/>
              </a:rPr>
              <a:t>Mantenimiento </a:t>
            </a:r>
            <a:r>
              <a:rPr lang="es-ES" altLang="zh-CN" sz="3000" b="1" dirty="0" smtClean="0">
                <a:solidFill>
                  <a:srgbClr val="000000"/>
                </a:solidFill>
                <a:ea typeface="宋体" charset="-122"/>
              </a:rPr>
              <a:t>de la </a:t>
            </a:r>
            <a:r>
              <a:rPr lang="es-ES" altLang="zh-CN" sz="3000" b="1" dirty="0">
                <a:solidFill>
                  <a:srgbClr val="000000"/>
                </a:solidFill>
                <a:ea typeface="宋体" charset="-122"/>
              </a:rPr>
              <a:t>Iluminación Pública</a:t>
            </a:r>
            <a:endParaRPr lang="zh-CN" altLang="en-US" sz="3000" b="1" dirty="0">
              <a:solidFill>
                <a:srgbClr val="000000"/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189AD166-F4C3-464A-9B7A-3B9EEC1E0E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934"/>
          <a:stretch/>
        </p:blipFill>
        <p:spPr>
          <a:xfrm>
            <a:off x="166106" y="1431830"/>
            <a:ext cx="5394006" cy="3529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15DEE375-2FFB-4ED8-9D12-2FA708C087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86"/>
          <a:stretch/>
        </p:blipFill>
        <p:spPr>
          <a:xfrm>
            <a:off x="5715923" y="2376072"/>
            <a:ext cx="6125241" cy="3781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997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891CA121-0B6C-B1D5-A64D-A5F9C0958A7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66106" y="144864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24FB9B-4BDC-4084-A8F8-901073510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5625" y="622571"/>
            <a:ext cx="8380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zh-CN" sz="3000" b="1" dirty="0">
                <a:solidFill>
                  <a:srgbClr val="000000"/>
                </a:solidFill>
                <a:ea typeface="宋体" charset="-122"/>
              </a:rPr>
              <a:t>Gestión y Ejecución del Proyecto de </a:t>
            </a:r>
            <a:r>
              <a:rPr lang="es-ES" altLang="zh-CN" sz="3000" b="1" dirty="0" smtClean="0">
                <a:solidFill>
                  <a:srgbClr val="000000"/>
                </a:solidFill>
                <a:ea typeface="宋体" charset="-122"/>
              </a:rPr>
              <a:t>Iluminación – ELEPCO S.A.</a:t>
            </a:r>
            <a:endParaRPr lang="es-EC" altLang="zh-CN" sz="3000" b="1" dirty="0">
              <a:solidFill>
                <a:srgbClr val="000000"/>
              </a:solidFill>
              <a:ea typeface="宋体" charset="-122"/>
            </a:endParaRP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C" altLang="zh-CN" sz="3000" b="1" dirty="0" smtClean="0">
                <a:solidFill>
                  <a:srgbClr val="000000"/>
                </a:solidFill>
                <a:ea typeface="宋体" charset="-122"/>
                <a:cs typeface="+mn-ea"/>
                <a:sym typeface="+mn-lt"/>
              </a:rPr>
              <a:t>Barrio La Libertad</a:t>
            </a:r>
            <a:endParaRPr lang="zh-CN" altLang="en-US" sz="3000" b="1" dirty="0">
              <a:solidFill>
                <a:srgbClr val="000000"/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9804E7C-0F53-45AE-922A-EE07D19FEA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7" b="17335"/>
          <a:stretch/>
        </p:blipFill>
        <p:spPr>
          <a:xfrm>
            <a:off x="372204" y="2192392"/>
            <a:ext cx="5003957" cy="4460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6408D5D8-A67F-4053-9EC4-B7F6F4C87A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94"/>
          <a:stretch/>
        </p:blipFill>
        <p:spPr>
          <a:xfrm>
            <a:off x="5492893" y="2192392"/>
            <a:ext cx="4751097" cy="4460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316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891CA121-0B6C-B1D5-A64D-A5F9C0958A7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234199" y="115681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514369" y="1876385"/>
            <a:ext cx="80253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dirty="0" smtClean="0"/>
              <a:t>EL GOBIERNO PARROQUIAL </a:t>
            </a:r>
          </a:p>
          <a:p>
            <a:pPr algn="ctr"/>
            <a:endParaRPr lang="es-ES" sz="4000" dirty="0"/>
          </a:p>
          <a:p>
            <a:pPr algn="ctr"/>
            <a:r>
              <a:rPr lang="es-ES" sz="4000" dirty="0" smtClean="0"/>
              <a:t>AGRADECE SU ATENCIÓN</a:t>
            </a:r>
            <a:endParaRPr lang="es-EC" sz="4000" dirty="0"/>
          </a:p>
        </p:txBody>
      </p:sp>
    </p:spTree>
    <p:extLst>
      <p:ext uri="{BB962C8B-B14F-4D97-AF65-F5344CB8AC3E}">
        <p14:creationId xmlns:p14="http://schemas.microsoft.com/office/powerpoint/2010/main" val="1819903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50697" y="545210"/>
            <a:ext cx="6416193" cy="988291"/>
          </a:xfrm>
        </p:spPr>
        <p:txBody>
          <a:bodyPr>
            <a:normAutofit/>
          </a:bodyPr>
          <a:lstStyle/>
          <a:p>
            <a:pPr algn="ctr"/>
            <a:r>
              <a:rPr lang="es-ES" sz="5000" b="1" u="sng" dirty="0" smtClean="0"/>
              <a:t>Gasto </a:t>
            </a:r>
            <a:r>
              <a:rPr lang="es-ES" sz="5000" b="1" u="sng" dirty="0"/>
              <a:t>de Inversión</a:t>
            </a:r>
            <a:endParaRPr lang="es-EC" sz="5000" u="sng" dirty="0"/>
          </a:p>
        </p:txBody>
      </p:sp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268690" y="191655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74490" y="1578695"/>
            <a:ext cx="582311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/>
              <a:t>AGUA POTABLE - COLISEO</a:t>
            </a:r>
          </a:p>
        </p:txBody>
      </p:sp>
      <p:sp>
        <p:nvSpPr>
          <p:cNvPr id="6" name="Rectángulo 5"/>
          <p:cNvSpPr/>
          <p:nvPr/>
        </p:nvSpPr>
        <p:spPr>
          <a:xfrm>
            <a:off x="7330671" y="1632242"/>
            <a:ext cx="221142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 smtClean="0">
                <a:solidFill>
                  <a:srgbClr val="000000"/>
                </a:solidFill>
                <a:latin typeface="+mj-lt"/>
              </a:rPr>
              <a:t>408.00 USD</a:t>
            </a:r>
            <a:endParaRPr lang="es-EC" sz="2500" dirty="0">
              <a:latin typeface="+mj-lt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91154" y="2620725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2500" dirty="0"/>
              <a:t>TRANSPORTE DE PERSONAL GAD PARROQUIAL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7353338" y="2684187"/>
            <a:ext cx="221142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 smtClean="0">
                <a:solidFill>
                  <a:srgbClr val="000000"/>
                </a:solidFill>
              </a:rPr>
              <a:t>192.00 USD</a:t>
            </a:r>
            <a:endParaRPr lang="es-EC" sz="2500" dirty="0"/>
          </a:p>
        </p:txBody>
      </p:sp>
      <p:sp>
        <p:nvSpPr>
          <p:cNvPr id="13" name="Rectángulo 12"/>
          <p:cNvSpPr/>
          <p:nvPr/>
        </p:nvSpPr>
        <p:spPr>
          <a:xfrm>
            <a:off x="374490" y="3611799"/>
            <a:ext cx="6096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500" dirty="0"/>
              <a:t>COMBUSTIBLE TRACTOR PODADOR Y </a:t>
            </a:r>
            <a:r>
              <a:rPr lang="es-ES" sz="2500" dirty="0" smtClean="0"/>
              <a:t>MOTOGUADAÑA</a:t>
            </a:r>
            <a:endParaRPr lang="es-EC" sz="2500" dirty="0"/>
          </a:p>
        </p:txBody>
      </p:sp>
      <p:sp>
        <p:nvSpPr>
          <p:cNvPr id="14" name="Rectángulo 13"/>
          <p:cNvSpPr/>
          <p:nvPr/>
        </p:nvSpPr>
        <p:spPr>
          <a:xfrm>
            <a:off x="7353338" y="3556053"/>
            <a:ext cx="221142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>
                <a:solidFill>
                  <a:srgbClr val="000000"/>
                </a:solidFill>
              </a:rPr>
              <a:t>2</a:t>
            </a:r>
            <a:r>
              <a:rPr lang="es-EC" sz="2500" dirty="0" smtClean="0">
                <a:solidFill>
                  <a:srgbClr val="000000"/>
                </a:solidFill>
              </a:rPr>
              <a:t>50.00 USD</a:t>
            </a:r>
            <a:endParaRPr lang="es-EC" sz="2500" dirty="0"/>
          </a:p>
        </p:txBody>
      </p:sp>
      <p:sp>
        <p:nvSpPr>
          <p:cNvPr id="15" name="Rectángulo 14"/>
          <p:cNvSpPr/>
          <p:nvPr/>
        </p:nvSpPr>
        <p:spPr>
          <a:xfrm>
            <a:off x="374490" y="4543828"/>
            <a:ext cx="518430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500" dirty="0"/>
              <a:t>MANTENIMIENTO DE LA COPIADORA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7404016" y="4454448"/>
            <a:ext cx="221142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 smtClean="0">
                <a:solidFill>
                  <a:srgbClr val="000000"/>
                </a:solidFill>
              </a:rPr>
              <a:t>596.00 USD</a:t>
            </a:r>
            <a:endParaRPr lang="es-EC" sz="2500" dirty="0"/>
          </a:p>
        </p:txBody>
      </p:sp>
      <p:sp>
        <p:nvSpPr>
          <p:cNvPr id="17" name="Rectángulo 16"/>
          <p:cNvSpPr/>
          <p:nvPr/>
        </p:nvSpPr>
        <p:spPr>
          <a:xfrm>
            <a:off x="341161" y="5218289"/>
            <a:ext cx="612932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/>
              <a:t>ARRIENDO SOFTWARE DE CONTABILIDAD GUBERNAMENTAL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7180525" y="5228873"/>
            <a:ext cx="255705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 smtClean="0">
                <a:solidFill>
                  <a:srgbClr val="000000"/>
                </a:solidFill>
              </a:rPr>
              <a:t>1,200.00 USD</a:t>
            </a:r>
            <a:endParaRPr lang="es-EC" sz="2500" dirty="0"/>
          </a:p>
        </p:txBody>
      </p:sp>
      <p:sp>
        <p:nvSpPr>
          <p:cNvPr id="8" name="Rectángulo 7"/>
          <p:cNvSpPr/>
          <p:nvPr/>
        </p:nvSpPr>
        <p:spPr>
          <a:xfrm>
            <a:off x="391154" y="2100328"/>
            <a:ext cx="359194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500" dirty="0">
                <a:solidFill>
                  <a:srgbClr val="000000"/>
                </a:solidFill>
                <a:latin typeface="Trebuchet MS" panose="020B0603020202020204" pitchFamily="34" charset="0"/>
              </a:rPr>
              <a:t>MATERIALES DE OFICINA</a:t>
            </a:r>
            <a:endParaRPr lang="es-EC" sz="2500" dirty="0">
              <a:latin typeface="Trebuchet MS" panose="020B0603020202020204" pitchFamily="34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7330670" y="2158490"/>
            <a:ext cx="221142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 smtClean="0">
                <a:solidFill>
                  <a:srgbClr val="000000"/>
                </a:solidFill>
              </a:rPr>
              <a:t>319.57 USD</a:t>
            </a:r>
            <a:endParaRPr lang="es-EC" sz="2500" dirty="0"/>
          </a:p>
        </p:txBody>
      </p:sp>
      <p:sp>
        <p:nvSpPr>
          <p:cNvPr id="22" name="Rectángulo 21"/>
          <p:cNvSpPr/>
          <p:nvPr/>
        </p:nvSpPr>
        <p:spPr>
          <a:xfrm>
            <a:off x="341160" y="6148529"/>
            <a:ext cx="612932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 smtClean="0"/>
              <a:t>AMORTIZACIÓN CRÉDITO BDE</a:t>
            </a:r>
            <a:endParaRPr lang="es-EC" sz="2500" dirty="0"/>
          </a:p>
        </p:txBody>
      </p:sp>
      <p:sp>
        <p:nvSpPr>
          <p:cNvPr id="23" name="Rectángulo 22"/>
          <p:cNvSpPr/>
          <p:nvPr/>
        </p:nvSpPr>
        <p:spPr>
          <a:xfrm>
            <a:off x="7040757" y="6157099"/>
            <a:ext cx="293794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/>
              <a:t>19,559.90 </a:t>
            </a:r>
            <a:r>
              <a:rPr lang="es-EC" sz="2500" dirty="0" smtClean="0"/>
              <a:t>USD</a:t>
            </a:r>
            <a:endParaRPr lang="es-EC" sz="25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6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6166" y="635005"/>
            <a:ext cx="8494379" cy="1154546"/>
          </a:xfrm>
        </p:spPr>
        <p:txBody>
          <a:bodyPr>
            <a:no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s-EC" sz="3000" b="1" u="sng" dirty="0" smtClean="0">
                <a:solidFill>
                  <a:srgbClr val="92D050"/>
                </a:solidFill>
              </a:rPr>
              <a:t>Convenio MIES </a:t>
            </a:r>
            <a:r>
              <a:rPr lang="es-EC" sz="3000" b="1" u="sng" dirty="0">
                <a:solidFill>
                  <a:srgbClr val="92D050"/>
                </a:solidFill>
              </a:rPr>
              <a:t>Proyecto Adulto </a:t>
            </a:r>
            <a:r>
              <a:rPr lang="es-EC" sz="3000" b="1" u="sng" dirty="0" smtClean="0">
                <a:solidFill>
                  <a:srgbClr val="92D050"/>
                </a:solidFill>
              </a:rPr>
              <a:t>Mayor</a:t>
            </a:r>
            <a:br>
              <a:rPr lang="es-EC" sz="3000" b="1" u="sng" dirty="0" smtClean="0">
                <a:solidFill>
                  <a:srgbClr val="92D050"/>
                </a:solidFill>
              </a:rPr>
            </a:br>
            <a:r>
              <a:rPr lang="es-EC" sz="3000" b="1" dirty="0" smtClean="0">
                <a:solidFill>
                  <a:srgbClr val="92D050"/>
                </a:solidFill>
              </a:rPr>
              <a:t>AM-03-05D01-17989-D</a:t>
            </a:r>
            <a:br>
              <a:rPr lang="es-EC" sz="3000" b="1" dirty="0" smtClean="0">
                <a:solidFill>
                  <a:srgbClr val="92D050"/>
                </a:solidFill>
              </a:rPr>
            </a:br>
            <a:r>
              <a:rPr lang="es-EC" sz="3000" dirty="0" smtClean="0"/>
              <a:t/>
            </a:r>
            <a:br>
              <a:rPr lang="es-EC" sz="3000" dirty="0" smtClean="0"/>
            </a:br>
            <a:r>
              <a:rPr lang="es-EC" sz="3000" dirty="0"/>
              <a:t/>
            </a:r>
            <a:br>
              <a:rPr lang="es-EC" sz="3000" dirty="0"/>
            </a:br>
            <a:r>
              <a:rPr lang="es-EC" sz="3000" dirty="0"/>
              <a:t/>
            </a:r>
            <a:br>
              <a:rPr lang="es-EC" sz="3000" dirty="0"/>
            </a:br>
            <a:endParaRPr lang="es-EC" sz="3000" dirty="0"/>
          </a:p>
        </p:txBody>
      </p:sp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2" t="28846" r="9690" b="21250"/>
          <a:stretch/>
        </p:blipFill>
        <p:spPr bwMode="auto">
          <a:xfrm>
            <a:off x="142456" y="221672"/>
            <a:ext cx="1153710" cy="116609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71369" y="2041240"/>
            <a:ext cx="5891966" cy="11776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defTabSz="457200">
              <a:spcBef>
                <a:spcPct val="0"/>
              </a:spcBef>
            </a:pPr>
            <a:r>
              <a:rPr lang="es-ES" sz="2500" dirty="0" smtClean="0"/>
              <a:t>MONTO TOTAL APORTE MIES</a:t>
            </a:r>
            <a:r>
              <a:rPr lang="es-EC" sz="2500" kern="0" dirty="0" smtClean="0"/>
              <a:t/>
            </a:r>
            <a:br>
              <a:rPr lang="es-EC" sz="2500" kern="0" dirty="0" smtClean="0"/>
            </a:br>
            <a:r>
              <a:rPr lang="es-EC" sz="2500" kern="0" dirty="0" smtClean="0"/>
              <a:t/>
            </a:r>
            <a:br>
              <a:rPr lang="es-EC" sz="2500" kern="0" dirty="0" smtClean="0"/>
            </a:br>
            <a:r>
              <a:rPr lang="es-EC" sz="2500" kern="0" dirty="0" smtClean="0"/>
              <a:t/>
            </a:r>
            <a:br>
              <a:rPr lang="es-EC" sz="2500" kern="0" dirty="0" smtClean="0"/>
            </a:br>
            <a:r>
              <a:rPr lang="es-EC" sz="2500" kern="0" dirty="0" smtClean="0"/>
              <a:t/>
            </a:r>
            <a:br>
              <a:rPr lang="es-EC" sz="2500" kern="0" dirty="0" smtClean="0"/>
            </a:br>
            <a:endParaRPr lang="es-EC" sz="2500" kern="0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386340" y="2073567"/>
            <a:ext cx="5559456" cy="11545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 defTabSz="457200">
              <a:spcBef>
                <a:spcPct val="0"/>
              </a:spcBef>
            </a:pPr>
            <a:r>
              <a:rPr lang="es-ES" sz="2500" dirty="0" smtClean="0"/>
              <a:t>24.388,65 USD</a:t>
            </a:r>
            <a:r>
              <a:rPr lang="es-EC" sz="2500" kern="0" dirty="0" smtClean="0"/>
              <a:t/>
            </a:r>
            <a:br>
              <a:rPr lang="es-EC" sz="2500" kern="0" dirty="0" smtClean="0"/>
            </a:br>
            <a:r>
              <a:rPr lang="es-EC" sz="2500" kern="0" dirty="0" smtClean="0"/>
              <a:t/>
            </a:r>
            <a:br>
              <a:rPr lang="es-EC" sz="2500" kern="0" dirty="0" smtClean="0"/>
            </a:br>
            <a:r>
              <a:rPr lang="es-EC" sz="2500" kern="0" dirty="0" smtClean="0"/>
              <a:t/>
            </a:r>
            <a:br>
              <a:rPr lang="es-EC" sz="2500" kern="0" dirty="0" smtClean="0"/>
            </a:br>
            <a:r>
              <a:rPr lang="es-EC" sz="2500" kern="0" dirty="0" smtClean="0"/>
              <a:t/>
            </a:r>
            <a:br>
              <a:rPr lang="es-EC" sz="2500" kern="0" dirty="0" smtClean="0"/>
            </a:br>
            <a:endParaRPr lang="es-EC" sz="2500" kern="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t="3299"/>
          <a:stretch/>
        </p:blipFill>
        <p:spPr>
          <a:xfrm>
            <a:off x="438458" y="3412815"/>
            <a:ext cx="5349227" cy="282149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1909" y="3403580"/>
            <a:ext cx="803556" cy="3117726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357093" y="2673931"/>
            <a:ext cx="5891966" cy="11545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defTabSz="457200">
              <a:spcBef>
                <a:spcPct val="0"/>
              </a:spcBef>
            </a:pPr>
            <a:r>
              <a:rPr lang="es-ES" sz="2500" dirty="0" smtClean="0"/>
              <a:t>MONTO TOTAL APORTE GADPRAJH</a:t>
            </a:r>
            <a:r>
              <a:rPr lang="es-EC" sz="2500" kern="0" dirty="0" smtClean="0"/>
              <a:t/>
            </a:r>
            <a:br>
              <a:rPr lang="es-EC" sz="2500" kern="0" dirty="0" smtClean="0"/>
            </a:br>
            <a:r>
              <a:rPr lang="es-EC" sz="2500" kern="0" dirty="0" smtClean="0"/>
              <a:t/>
            </a:r>
            <a:br>
              <a:rPr lang="es-EC" sz="2500" kern="0" dirty="0" smtClean="0"/>
            </a:br>
            <a:r>
              <a:rPr lang="es-EC" sz="2500" kern="0" dirty="0" smtClean="0"/>
              <a:t/>
            </a:r>
            <a:br>
              <a:rPr lang="es-EC" sz="2500" kern="0" dirty="0" smtClean="0"/>
            </a:br>
            <a:r>
              <a:rPr lang="es-EC" sz="2500" kern="0" dirty="0" smtClean="0"/>
              <a:t/>
            </a:r>
            <a:br>
              <a:rPr lang="es-EC" sz="2500" kern="0" dirty="0" smtClean="0"/>
            </a:br>
            <a:endParaRPr lang="es-EC" sz="2500" kern="0" dirty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5487936" y="2757501"/>
            <a:ext cx="5559456" cy="11545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 defTabSz="457200">
              <a:spcBef>
                <a:spcPct val="0"/>
              </a:spcBef>
            </a:pPr>
            <a:r>
              <a:rPr lang="es-ES" sz="2500" dirty="0" smtClean="0"/>
              <a:t>5.294,77 USD</a:t>
            </a:r>
            <a:r>
              <a:rPr lang="es-EC" sz="2500" kern="0" dirty="0" smtClean="0"/>
              <a:t/>
            </a:r>
            <a:br>
              <a:rPr lang="es-EC" sz="2500" kern="0" dirty="0" smtClean="0"/>
            </a:br>
            <a:r>
              <a:rPr lang="es-EC" sz="2500" kern="0" dirty="0" smtClean="0"/>
              <a:t/>
            </a:r>
            <a:br>
              <a:rPr lang="es-EC" sz="2500" kern="0" dirty="0" smtClean="0"/>
            </a:br>
            <a:r>
              <a:rPr lang="es-EC" sz="2500" kern="0" dirty="0" smtClean="0"/>
              <a:t/>
            </a:r>
            <a:br>
              <a:rPr lang="es-EC" sz="2500" kern="0" dirty="0" smtClean="0"/>
            </a:br>
            <a:r>
              <a:rPr lang="es-EC" sz="2500" kern="0" dirty="0" smtClean="0"/>
              <a:t/>
            </a:r>
            <a:br>
              <a:rPr lang="es-EC" sz="2500" kern="0" dirty="0" smtClean="0"/>
            </a:br>
            <a:endParaRPr lang="es-EC" sz="2500" kern="0" dirty="0"/>
          </a:p>
        </p:txBody>
      </p:sp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7089531"/>
              </p:ext>
            </p:extLst>
          </p:nvPr>
        </p:nvGraphicFramePr>
        <p:xfrm>
          <a:off x="6631021" y="349926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259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1931</TotalTime>
  <Words>1748</Words>
  <Application>Microsoft Office PowerPoint</Application>
  <PresentationFormat>Panorámica</PresentationFormat>
  <Paragraphs>488</Paragraphs>
  <Slides>74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74</vt:i4>
      </vt:variant>
    </vt:vector>
  </HeadingPairs>
  <TitlesOfParts>
    <vt:vector size="88" baseType="lpstr">
      <vt:lpstr>微软雅黑</vt:lpstr>
      <vt:lpstr>宋体</vt:lpstr>
      <vt:lpstr>Arial</vt:lpstr>
      <vt:lpstr>Calibri</vt:lpstr>
      <vt:lpstr>Calibri </vt:lpstr>
      <vt:lpstr>Cascadia Mono</vt:lpstr>
      <vt:lpstr>华文新魏</vt:lpstr>
      <vt:lpstr>Symbol</vt:lpstr>
      <vt:lpstr>Times New Roman</vt:lpstr>
      <vt:lpstr>Trebuchet MS</vt:lpstr>
      <vt:lpstr>Verdana</vt:lpstr>
      <vt:lpstr>Wingdings</vt:lpstr>
      <vt:lpstr>Wingdings 3</vt:lpstr>
      <vt:lpstr>Faceta</vt:lpstr>
      <vt:lpstr>Presentación de PowerPoint</vt:lpstr>
      <vt:lpstr>Presentación de PowerPoint</vt:lpstr>
      <vt:lpstr>Autoridades y Comisiones</vt:lpstr>
      <vt:lpstr>ART. 65.- COMPETENCIAS DEL GOBIERNO AUTÓNOMO DESCENTRALIZADO PARROQUIAL RURAL</vt:lpstr>
      <vt:lpstr>PRESUPUESTO GADPRAJH 2023 Art. 198 COOTAD </vt:lpstr>
      <vt:lpstr>PRESUPUESTO INICIAL 2023 USD 181,888.02 </vt:lpstr>
      <vt:lpstr>Gasto Corriente</vt:lpstr>
      <vt:lpstr>Gasto de Inversión</vt:lpstr>
      <vt:lpstr>Convenio MIES Proyecto Adulto Mayor AM-03-05D01-17989-D    </vt:lpstr>
      <vt:lpstr>Presentación de PowerPoint</vt:lpstr>
      <vt:lpstr>Presentación de PowerPoint</vt:lpstr>
      <vt:lpstr>Presentación de PowerPoint</vt:lpstr>
      <vt:lpstr>Presentación de PowerPoint</vt:lpstr>
      <vt:lpstr>Aporte GAD Convenio Mies Proyecto Discapacidad PD-03-05D01-19029-D   </vt:lpstr>
      <vt:lpstr>Presentación de PowerPoint</vt:lpstr>
      <vt:lpstr>Presentación de PowerPoint</vt:lpstr>
      <vt:lpstr>Presentación de PowerPoint</vt:lpstr>
      <vt:lpstr>Presentación de PowerPoint</vt:lpstr>
      <vt:lpstr>Convenio G.A.D. Provincial - GADPRAJH Escuela permanente de fútbol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Actividades realizadas  Cortes de agua potable a los usuarios con morosidad</vt:lpstr>
      <vt:lpstr>Cortes del servicio del agua potable a las acometidas clandestinas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ART. 65 .- COMPETENCIAS EXCLUSIVAS DEL GOBIERNO AUTÓNOMO DESCENTRALIZADO PARROQUIAL RURAL</dc:title>
  <dc:creator>usuario</dc:creator>
  <cp:lastModifiedBy>usuario</cp:lastModifiedBy>
  <cp:revision>101</cp:revision>
  <dcterms:created xsi:type="dcterms:W3CDTF">2023-03-30T16:10:45Z</dcterms:created>
  <dcterms:modified xsi:type="dcterms:W3CDTF">2024-05-31T18:59:18Z</dcterms:modified>
</cp:coreProperties>
</file>